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4"/>
  </p:sldMasterIdLst>
  <p:notesMasterIdLst>
    <p:notesMasterId r:id="rId49"/>
  </p:notesMasterIdLst>
  <p:sldIdLst>
    <p:sldId id="420" r:id="rId5"/>
    <p:sldId id="424" r:id="rId6"/>
    <p:sldId id="297" r:id="rId7"/>
    <p:sldId id="398" r:id="rId8"/>
    <p:sldId id="416" r:id="rId9"/>
    <p:sldId id="418" r:id="rId10"/>
    <p:sldId id="426" r:id="rId11"/>
    <p:sldId id="427" r:id="rId12"/>
    <p:sldId id="429" r:id="rId13"/>
    <p:sldId id="430" r:id="rId14"/>
    <p:sldId id="431" r:id="rId15"/>
    <p:sldId id="428" r:id="rId16"/>
    <p:sldId id="414" r:id="rId17"/>
    <p:sldId id="415" r:id="rId18"/>
    <p:sldId id="425" r:id="rId19"/>
    <p:sldId id="389" r:id="rId20"/>
    <p:sldId id="390" r:id="rId21"/>
    <p:sldId id="391" r:id="rId22"/>
    <p:sldId id="392" r:id="rId23"/>
    <p:sldId id="393" r:id="rId24"/>
    <p:sldId id="394" r:id="rId25"/>
    <p:sldId id="395" r:id="rId26"/>
    <p:sldId id="422" r:id="rId27"/>
    <p:sldId id="423" r:id="rId28"/>
    <p:sldId id="396" r:id="rId29"/>
    <p:sldId id="397" r:id="rId30"/>
    <p:sldId id="432" r:id="rId31"/>
    <p:sldId id="400" r:id="rId32"/>
    <p:sldId id="402" r:id="rId33"/>
    <p:sldId id="403" r:id="rId34"/>
    <p:sldId id="257" r:id="rId35"/>
    <p:sldId id="258" r:id="rId36"/>
    <p:sldId id="259" r:id="rId37"/>
    <p:sldId id="260" r:id="rId38"/>
    <p:sldId id="404" r:id="rId39"/>
    <p:sldId id="401" r:id="rId40"/>
    <p:sldId id="408" r:id="rId41"/>
    <p:sldId id="407" r:id="rId42"/>
    <p:sldId id="409" r:id="rId43"/>
    <p:sldId id="410" r:id="rId44"/>
    <p:sldId id="405" r:id="rId45"/>
    <p:sldId id="411" r:id="rId46"/>
    <p:sldId id="413" r:id="rId47"/>
    <p:sldId id="412" r:id="rId48"/>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rrison, Theodore  - HSD" initials="KT-H"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52BF"/>
    <a:srgbClr val="339933"/>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03" autoAdjust="0"/>
    <p:restoredTop sz="94499" autoAdjust="0"/>
  </p:normalViewPr>
  <p:slideViewPr>
    <p:cSldViewPr>
      <p:cViewPr varScale="1">
        <p:scale>
          <a:sx n="41" d="100"/>
          <a:sy n="41" d="100"/>
        </p:scale>
        <p:origin x="898" y="48"/>
      </p:cViewPr>
      <p:guideLst>
        <p:guide orient="horz" pos="2160"/>
        <p:guide pos="3840"/>
      </p:guideLst>
    </p:cSldViewPr>
  </p:slideViewPr>
  <p:outlineViewPr>
    <p:cViewPr>
      <p:scale>
        <a:sx n="33" d="100"/>
        <a:sy n="33" d="100"/>
      </p:scale>
      <p:origin x="0" y="8478"/>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1804"/>
          </a:xfrm>
          <a:prstGeom prst="rect">
            <a:avLst/>
          </a:prstGeom>
        </p:spPr>
        <p:txBody>
          <a:bodyPr vert="horz" lIns="92492" tIns="46246" rIns="92492" bIns="46246" rtlCol="0"/>
          <a:lstStyle>
            <a:lvl1pPr algn="r">
              <a:defRPr sz="1200"/>
            </a:lvl1pPr>
          </a:lstStyle>
          <a:p>
            <a:fld id="{B0301D13-58B9-4D95-9B93-4AAA8E38C4F1}" type="datetimeFigureOut">
              <a:rPr lang="en-US" smtClean="0"/>
              <a:pPr/>
              <a:t>5/19/2019</a:t>
            </a:fld>
            <a:endParaRPr lang="en-US"/>
          </a:p>
        </p:txBody>
      </p:sp>
      <p:sp>
        <p:nvSpPr>
          <p:cNvPr id="4" name="Slide Image Placeholder 3"/>
          <p:cNvSpPr>
            <a:spLocks noGrp="1" noRot="1" noChangeAspect="1"/>
          </p:cNvSpPr>
          <p:nvPr>
            <p:ph type="sldImg" idx="2"/>
          </p:nvPr>
        </p:nvSpPr>
        <p:spPr>
          <a:xfrm>
            <a:off x="396875" y="692150"/>
            <a:ext cx="6156325" cy="3463925"/>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a:defRPr sz="1200"/>
            </a:lvl1pPr>
          </a:lstStyle>
          <a:p>
            <a:fld id="{33F444ED-6192-4E4C-B9D3-3D6637C8B238}" type="slidenum">
              <a:rPr lang="en-US" smtClean="0"/>
              <a:pPr/>
              <a:t>‹#›</a:t>
            </a:fld>
            <a:endParaRPr lang="en-US"/>
          </a:p>
        </p:txBody>
      </p:sp>
    </p:spTree>
    <p:extLst>
      <p:ext uri="{BB962C8B-B14F-4D97-AF65-F5344CB8AC3E}">
        <p14:creationId xmlns:p14="http://schemas.microsoft.com/office/powerpoint/2010/main" val="372007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64DCE3E-5F94-4101-9044-CDFFEC416AC7}" type="datetimeFigureOut">
              <a:rPr lang="en-US" smtClean="0"/>
              <a:pPr/>
              <a:t>5/19/2019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6B9D83-ED10-4323-80E2-DE1AD8CF8D8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4DCE3E-5F94-4101-9044-CDFFEC416AC7}" type="datetimeFigureOut">
              <a:rPr lang="en-US" smtClean="0"/>
              <a:pPr/>
              <a:t>5/19/2019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6B9D83-ED10-4323-80E2-DE1AD8CF8D8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4DCE3E-5F94-4101-9044-CDFFEC416AC7}" type="datetimeFigureOut">
              <a:rPr lang="en-US" smtClean="0"/>
              <a:pPr/>
              <a:t>5/19/2019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6B9D83-ED10-4323-80E2-DE1AD8CF8D8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4DCE3E-5F94-4101-9044-CDFFEC416AC7}" type="datetimeFigureOut">
              <a:rPr lang="en-US" smtClean="0"/>
              <a:pPr/>
              <a:t>5/19/2019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6B9D83-ED10-4323-80E2-DE1AD8CF8D8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4DCE3E-5F94-4101-9044-CDFFEC416AC7}" type="datetimeFigureOut">
              <a:rPr lang="en-US" smtClean="0"/>
              <a:pPr/>
              <a:t>5/19/2019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6B9D83-ED10-4323-80E2-DE1AD8CF8D8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64DCE3E-5F94-4101-9044-CDFFEC416AC7}" type="datetimeFigureOut">
              <a:rPr lang="en-US" smtClean="0"/>
              <a:pPr/>
              <a:t>5/19/2019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6B9D83-ED10-4323-80E2-DE1AD8CF8D8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64DCE3E-5F94-4101-9044-CDFFEC416AC7}" type="datetimeFigureOut">
              <a:rPr lang="en-US" smtClean="0"/>
              <a:pPr/>
              <a:t>5/19/2019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6B9D83-ED10-4323-80E2-DE1AD8CF8D8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4DCE3E-5F94-4101-9044-CDFFEC416AC7}" type="datetimeFigureOut">
              <a:rPr lang="en-US" smtClean="0"/>
              <a:pPr/>
              <a:t>5/19/2019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6B9D83-ED10-4323-80E2-DE1AD8CF8D8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4DCE3E-5F94-4101-9044-CDFFEC416AC7}" type="datetimeFigureOut">
              <a:rPr lang="en-US" smtClean="0"/>
              <a:pPr/>
              <a:t>5/19/2019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6B9D83-ED10-4323-80E2-DE1AD8CF8D8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4DCE3E-5F94-4101-9044-CDFFEC416AC7}" type="datetimeFigureOut">
              <a:rPr lang="en-US" smtClean="0"/>
              <a:pPr/>
              <a:t>5/19/2019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6B9D83-ED10-4323-80E2-DE1AD8CF8D8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4DCE3E-5F94-4101-9044-CDFFEC416AC7}" type="datetimeFigureOut">
              <a:rPr lang="en-US" smtClean="0"/>
              <a:pPr/>
              <a:t>5/19/2019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6B9D83-ED10-4323-80E2-DE1AD8CF8D8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4DCE3E-5F94-4101-9044-CDFFEC416AC7}" type="datetimeFigureOut">
              <a:rPr lang="en-US" smtClean="0"/>
              <a:pPr/>
              <a:t>5/19/2019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6B9D83-ED10-4323-80E2-DE1AD8CF8D8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hyperlink" Target="http://www.sctweb.org/"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jp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SCTlogo.jpg">
            <a:extLst>
              <a:ext uri="{FF2B5EF4-FFF2-40B4-BE49-F238E27FC236}">
                <a16:creationId xmlns:a16="http://schemas.microsoft.com/office/drawing/2014/main" id="{855EC4E7-F596-4292-BAC3-1A5073733AFC}"/>
              </a:ext>
            </a:extLst>
          </p:cNvPr>
          <p:cNvPicPr>
            <a:picLocks noChangeAspect="1"/>
          </p:cNvPicPr>
          <p:nvPr/>
        </p:nvPicPr>
        <p:blipFill>
          <a:blip r:embed="rId2" cstate="print"/>
          <a:srcRect/>
          <a:stretch>
            <a:fillRect/>
          </a:stretch>
        </p:blipFill>
        <p:spPr bwMode="auto">
          <a:xfrm>
            <a:off x="6032530" y="668881"/>
            <a:ext cx="4029046" cy="1196477"/>
          </a:xfrm>
          <a:prstGeom prst="rect">
            <a:avLst/>
          </a:prstGeom>
          <a:noFill/>
          <a:ln w="9525">
            <a:noFill/>
            <a:miter lim="800000"/>
            <a:headEnd/>
            <a:tailEnd/>
          </a:ln>
        </p:spPr>
      </p:pic>
      <p:sp>
        <p:nvSpPr>
          <p:cNvPr id="3" name="Right Triangle 2">
            <a:extLst>
              <a:ext uri="{FF2B5EF4-FFF2-40B4-BE49-F238E27FC236}">
                <a16:creationId xmlns:a16="http://schemas.microsoft.com/office/drawing/2014/main" id="{B27A5C81-9B47-4ABB-8F2D-FBE0C540E3A8}"/>
              </a:ext>
            </a:extLst>
          </p:cNvPr>
          <p:cNvSpPr/>
          <p:nvPr/>
        </p:nvSpPr>
        <p:spPr>
          <a:xfrm>
            <a:off x="2057400" y="668881"/>
            <a:ext cx="6858000" cy="2291305"/>
          </a:xfrm>
          <a:prstGeom prst="rtTriangle">
            <a:avLst/>
          </a:prstGeom>
          <a:solidFill>
            <a:srgbClr val="2B52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FBD544F-E45D-4BFA-A509-4B7BDA34F1C5}"/>
              </a:ext>
            </a:extLst>
          </p:cNvPr>
          <p:cNvSpPr/>
          <p:nvPr/>
        </p:nvSpPr>
        <p:spPr>
          <a:xfrm>
            <a:off x="1447800" y="3124201"/>
            <a:ext cx="9220200" cy="1323439"/>
          </a:xfrm>
          <a:prstGeom prst="rect">
            <a:avLst/>
          </a:prstGeom>
        </p:spPr>
        <p:txBody>
          <a:bodyPr wrap="square">
            <a:spAutoFit/>
          </a:bodyPr>
          <a:lstStyle/>
          <a:p>
            <a:pPr algn="ctr"/>
            <a:r>
              <a:rPr lang="en-US" sz="4000" dirty="0">
                <a:solidFill>
                  <a:srgbClr val="2B52BF"/>
                </a:solidFill>
                <a:effectLst>
                  <a:outerShdw blurRad="38100" dist="38100" dir="2700000" algn="tl">
                    <a:srgbClr val="000000">
                      <a:alpha val="43137"/>
                    </a:srgbClr>
                  </a:outerShdw>
                </a:effectLst>
                <a:latin typeface="Franklin Gothic Heavy" panose="020B0903020102020204" pitchFamily="34" charset="0"/>
              </a:rPr>
              <a:t>ANNUAL BUSINESS MEETING</a:t>
            </a:r>
          </a:p>
          <a:p>
            <a:pPr algn="ctr"/>
            <a:r>
              <a:rPr lang="en-US" sz="4000" dirty="0">
                <a:solidFill>
                  <a:srgbClr val="2B52BF"/>
                </a:solidFill>
                <a:effectLst>
                  <a:outerShdw blurRad="38100" dist="38100" dir="2700000" algn="tl">
                    <a:srgbClr val="000000">
                      <a:alpha val="43137"/>
                    </a:srgbClr>
                  </a:outerShdw>
                </a:effectLst>
                <a:latin typeface="Franklin Gothic Heavy" panose="020B0903020102020204" pitchFamily="34" charset="0"/>
              </a:rPr>
              <a:t>2019</a:t>
            </a:r>
            <a:endParaRPr lang="en-US" sz="4000" dirty="0">
              <a:latin typeface="Franklin Gothic Heavy" panose="020B0903020102020204" pitchFamily="34" charset="0"/>
            </a:endParaRPr>
          </a:p>
        </p:txBody>
      </p:sp>
      <p:sp>
        <p:nvSpPr>
          <p:cNvPr id="5" name="Subtitle 2">
            <a:extLst>
              <a:ext uri="{FF2B5EF4-FFF2-40B4-BE49-F238E27FC236}">
                <a16:creationId xmlns:a16="http://schemas.microsoft.com/office/drawing/2014/main" id="{EE92FF20-8891-47B1-A1BD-F862C39940F6}"/>
              </a:ext>
            </a:extLst>
          </p:cNvPr>
          <p:cNvSpPr txBox="1">
            <a:spLocks/>
          </p:cNvSpPr>
          <p:nvPr/>
        </p:nvSpPr>
        <p:spPr>
          <a:xfrm>
            <a:off x="2895600" y="4648200"/>
            <a:ext cx="6400800" cy="14478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2400" b="1" dirty="0">
                <a:latin typeface="Franklin Gothic Medium Cond" panose="020B0606030402020204" pitchFamily="34" charset="0"/>
              </a:rPr>
              <a:t>Sheraton New Orleans</a:t>
            </a:r>
            <a:endParaRPr lang="en-US" sz="2400" dirty="0">
              <a:latin typeface="Franklin Gothic Medium Cond" panose="020B0606030402020204" pitchFamily="34" charset="0"/>
            </a:endParaRPr>
          </a:p>
          <a:p>
            <a:pPr marL="0" indent="0" algn="ctr">
              <a:spcBef>
                <a:spcPts val="0"/>
              </a:spcBef>
              <a:buNone/>
            </a:pPr>
            <a:r>
              <a:rPr lang="en-US" sz="2400" dirty="0">
                <a:latin typeface="Franklin Gothic Medium Cond" panose="020B0606030402020204" pitchFamily="34" charset="0"/>
              </a:rPr>
              <a:t> </a:t>
            </a:r>
            <a:r>
              <a:rPr lang="en-US" sz="2400" b="1" dirty="0">
                <a:latin typeface="Franklin Gothic Medium Cond" panose="020B0606030402020204" pitchFamily="34" charset="0"/>
              </a:rPr>
              <a:t>New Orleans, Louisiana USA</a:t>
            </a:r>
            <a:endParaRPr lang="en-US" sz="2400" dirty="0">
              <a:latin typeface="Franklin Gothic Medium Cond" panose="020B0606030402020204" pitchFamily="34" charset="0"/>
            </a:endParaRPr>
          </a:p>
          <a:p>
            <a:pPr marL="0" indent="0" algn="ctr">
              <a:spcBef>
                <a:spcPts val="0"/>
              </a:spcBef>
              <a:buNone/>
            </a:pPr>
            <a:r>
              <a:rPr lang="en-US" sz="2400" dirty="0">
                <a:latin typeface="Franklin Gothic Medium Cond" panose="020B0606030402020204" pitchFamily="34" charset="0"/>
              </a:rPr>
              <a:t> </a:t>
            </a:r>
            <a:r>
              <a:rPr lang="en-US" sz="2400" b="1" dirty="0">
                <a:latin typeface="Franklin Gothic Medium Cond" panose="020B0606030402020204" pitchFamily="34" charset="0"/>
                <a:ea typeface="ＭＳ Ｐゴシック" pitchFamily="34" charset="-128"/>
              </a:rPr>
              <a:t>Tuesday, May 21, 2019</a:t>
            </a:r>
          </a:p>
          <a:p>
            <a:pPr marL="0" indent="0" algn="ctr">
              <a:spcBef>
                <a:spcPts val="0"/>
              </a:spcBef>
              <a:buNone/>
            </a:pPr>
            <a:r>
              <a:rPr lang="en-US" sz="2400" b="1" dirty="0">
                <a:latin typeface="Franklin Gothic Medium Cond" panose="020B0606030402020204" pitchFamily="34" charset="0"/>
                <a:ea typeface="ＭＳ Ｐゴシック" pitchFamily="34" charset="-128"/>
              </a:rPr>
              <a:t>Napoleon BC</a:t>
            </a:r>
          </a:p>
        </p:txBody>
      </p:sp>
      <p:sp>
        <p:nvSpPr>
          <p:cNvPr id="6" name="TextBox 5">
            <a:extLst>
              <a:ext uri="{FF2B5EF4-FFF2-40B4-BE49-F238E27FC236}">
                <a16:creationId xmlns:a16="http://schemas.microsoft.com/office/drawing/2014/main" id="{80FFA06A-61D2-477C-9EAA-ED325D2DC5C4}"/>
              </a:ext>
            </a:extLst>
          </p:cNvPr>
          <p:cNvSpPr txBox="1"/>
          <p:nvPr/>
        </p:nvSpPr>
        <p:spPr>
          <a:xfrm>
            <a:off x="2057400" y="1646872"/>
            <a:ext cx="5337176" cy="1600438"/>
          </a:xfrm>
          <a:prstGeom prst="rect">
            <a:avLst/>
          </a:prstGeom>
          <a:noFill/>
        </p:spPr>
        <p:txBody>
          <a:bodyPr wrap="square" rtlCol="0">
            <a:spAutoFit/>
          </a:bodyPr>
          <a:lstStyle/>
          <a:p>
            <a:r>
              <a:rPr lang="en-US" sz="3200" b="1" dirty="0">
                <a:solidFill>
                  <a:schemeClr val="bg1"/>
                </a:solidFill>
              </a:rPr>
              <a:t>40</a:t>
            </a:r>
            <a:r>
              <a:rPr lang="en-US" sz="3200" b="1" baseline="30000" dirty="0">
                <a:solidFill>
                  <a:schemeClr val="bg1"/>
                </a:solidFill>
              </a:rPr>
              <a:t>th</a:t>
            </a:r>
            <a:r>
              <a:rPr lang="en-US" sz="3200" b="1" dirty="0">
                <a:solidFill>
                  <a:schemeClr val="bg1"/>
                </a:solidFill>
              </a:rPr>
              <a:t> Annual Meeting</a:t>
            </a:r>
          </a:p>
          <a:p>
            <a:endParaRPr lang="en-US" sz="1200" b="1" dirty="0">
              <a:solidFill>
                <a:schemeClr val="bg1"/>
              </a:solidFill>
            </a:endParaRPr>
          </a:p>
          <a:p>
            <a:r>
              <a:rPr lang="en-US" b="1" i="1" dirty="0">
                <a:solidFill>
                  <a:schemeClr val="bg1"/>
                </a:solidFill>
                <a:latin typeface="Cambria" panose="02040503050406030204" pitchFamily="18" charset="0"/>
              </a:rPr>
              <a:t>"Clinical Trials: A Catalyst for Societal Advancement through Innovation"</a:t>
            </a:r>
          </a:p>
          <a:p>
            <a:endParaRPr lang="en-US" dirty="0"/>
          </a:p>
        </p:txBody>
      </p:sp>
    </p:spTree>
    <p:extLst>
      <p:ext uri="{BB962C8B-B14F-4D97-AF65-F5344CB8AC3E}">
        <p14:creationId xmlns:p14="http://schemas.microsoft.com/office/powerpoint/2010/main" val="20735842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A49374-3DAE-4696-8D0E-1C981B59B5FB}"/>
              </a:ext>
            </a:extLst>
          </p:cNvPr>
          <p:cNvSpPr txBox="1"/>
          <p:nvPr/>
        </p:nvSpPr>
        <p:spPr>
          <a:xfrm>
            <a:off x="1524000" y="457201"/>
            <a:ext cx="9144000" cy="646331"/>
          </a:xfrm>
          <a:prstGeom prst="rect">
            <a:avLst/>
          </a:prstGeom>
          <a:noFill/>
        </p:spPr>
        <p:txBody>
          <a:bodyPr wrap="square" rtlCol="0">
            <a:spAutoFit/>
          </a:bodyPr>
          <a:lstStyle/>
          <a:p>
            <a:pPr algn="ctr"/>
            <a:r>
              <a:rPr lang="en-US" sz="3600" dirty="0">
                <a:solidFill>
                  <a:srgbClr val="2B52BF"/>
                </a:solidFill>
                <a:latin typeface="Franklin Gothic Heavy" panose="020B0903020102020204" pitchFamily="34" charset="0"/>
              </a:rPr>
              <a:t>2018-2019 Year in Review (Highlights)</a:t>
            </a:r>
          </a:p>
        </p:txBody>
      </p:sp>
      <p:cxnSp>
        <p:nvCxnSpPr>
          <p:cNvPr id="3" name="Straight Connector 2">
            <a:extLst>
              <a:ext uri="{FF2B5EF4-FFF2-40B4-BE49-F238E27FC236}">
                <a16:creationId xmlns:a16="http://schemas.microsoft.com/office/drawing/2014/main" id="{42D90132-D0C4-4A2B-BD01-3EBD6BC499D5}"/>
              </a:ext>
            </a:extLst>
          </p:cNvPr>
          <p:cNvCxnSpPr/>
          <p:nvPr/>
        </p:nvCxnSpPr>
        <p:spPr>
          <a:xfrm>
            <a:off x="2286000" y="1143000"/>
            <a:ext cx="7620000" cy="0"/>
          </a:xfrm>
          <a:prstGeom prst="line">
            <a:avLst/>
          </a:prstGeom>
          <a:ln w="57150">
            <a:solidFill>
              <a:srgbClr val="2B52BF"/>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DC91EBD-6833-44E6-B5EA-4504D4900198}"/>
              </a:ext>
            </a:extLst>
          </p:cNvPr>
          <p:cNvSpPr txBox="1"/>
          <p:nvPr/>
        </p:nvSpPr>
        <p:spPr>
          <a:xfrm>
            <a:off x="2057400" y="1371601"/>
            <a:ext cx="8153400" cy="4955203"/>
          </a:xfrm>
          <a:prstGeom prst="rect">
            <a:avLst/>
          </a:prstGeom>
          <a:noFill/>
        </p:spPr>
        <p:txBody>
          <a:bodyPr wrap="square" rtlCol="0">
            <a:spAutoFit/>
          </a:bodyPr>
          <a:lstStyle/>
          <a:p>
            <a:r>
              <a:rPr lang="en-US" sz="2800" dirty="0">
                <a:latin typeface="Franklin Gothic Demi Cond" panose="020B0706030402020204" pitchFamily="34" charset="0"/>
              </a:rPr>
              <a:t>Planning Committee (Summer of 2018)</a:t>
            </a:r>
          </a:p>
          <a:p>
            <a:pPr marL="285750" indent="-285750">
              <a:buFont typeface="Arial" panose="020B0604020202020204" pitchFamily="34" charset="0"/>
              <a:buChar char="•"/>
            </a:pPr>
            <a:r>
              <a:rPr lang="en-US" sz="2800" dirty="0">
                <a:latin typeface="Franklin Gothic Demi Cond" panose="020B0706030402020204" pitchFamily="34" charset="0"/>
              </a:rPr>
              <a:t>Tisha, Lynda, Wendy, Scott, Valerie, Li, Sumithra, Fernley Staff</a:t>
            </a:r>
          </a:p>
          <a:p>
            <a:pPr marL="285750" indent="-285750">
              <a:buFont typeface="Arial" panose="020B0604020202020204" pitchFamily="34" charset="0"/>
              <a:buChar char="•"/>
            </a:pPr>
            <a:r>
              <a:rPr lang="en-US" sz="2800" dirty="0">
                <a:latin typeface="Franklin Gothic Demi Cond" panose="020B0706030402020204" pitchFamily="34" charset="0"/>
              </a:rPr>
              <a:t>Theme for the 40</a:t>
            </a:r>
            <a:r>
              <a:rPr lang="en-US" sz="2800" baseline="30000" dirty="0">
                <a:latin typeface="Franklin Gothic Demi Cond" panose="020B0706030402020204" pitchFamily="34" charset="0"/>
              </a:rPr>
              <a:t>th</a:t>
            </a:r>
            <a:r>
              <a:rPr lang="en-US" sz="2800" dirty="0">
                <a:latin typeface="Franklin Gothic Demi Cond" panose="020B0706030402020204" pitchFamily="34" charset="0"/>
              </a:rPr>
              <a:t> meeting, and selected topics for invited sessions and workshops</a:t>
            </a:r>
          </a:p>
          <a:p>
            <a:endParaRPr lang="en-US" dirty="0">
              <a:latin typeface="Franklin Gothic Demi Cond" panose="020B0706030402020204" pitchFamily="34" charset="0"/>
            </a:endParaRPr>
          </a:p>
          <a:p>
            <a:r>
              <a:rPr lang="en-US" sz="2800" dirty="0">
                <a:latin typeface="Franklin Gothic Demi Cond" panose="020B0706030402020204" pitchFamily="34" charset="0"/>
              </a:rPr>
              <a:t>Implementation of the 3-Year SCT Strategic Plan</a:t>
            </a:r>
          </a:p>
          <a:p>
            <a:pPr marL="285750" indent="-285750">
              <a:buFont typeface="Arial" panose="020B0604020202020204" pitchFamily="34" charset="0"/>
              <a:buChar char="•"/>
            </a:pPr>
            <a:r>
              <a:rPr lang="en-US" sz="2800" dirty="0">
                <a:latin typeface="Franklin Gothic Demi Cond" panose="020B0706030402020204" pitchFamily="34" charset="0"/>
              </a:rPr>
              <a:t>Pursue Diversity in Membership</a:t>
            </a:r>
          </a:p>
          <a:p>
            <a:pPr marL="285750" indent="-285750">
              <a:buFont typeface="Arial" panose="020B0604020202020204" pitchFamily="34" charset="0"/>
              <a:buChar char="•"/>
            </a:pPr>
            <a:r>
              <a:rPr lang="en-US" sz="2800" dirty="0">
                <a:latin typeface="Franklin Gothic Demi Cond" panose="020B0706030402020204" pitchFamily="34" charset="0"/>
              </a:rPr>
              <a:t>Nurturing Society Leadership</a:t>
            </a:r>
          </a:p>
          <a:p>
            <a:pPr marL="285750" indent="-285750">
              <a:buFont typeface="Arial" panose="020B0604020202020204" pitchFamily="34" charset="0"/>
              <a:buChar char="•"/>
            </a:pPr>
            <a:endParaRPr lang="en-US" dirty="0">
              <a:latin typeface="Franklin Gothic Demi Cond" panose="020B0706030402020204" pitchFamily="34" charset="0"/>
            </a:endParaRPr>
          </a:p>
          <a:p>
            <a:r>
              <a:rPr lang="en-US" sz="2800" dirty="0">
                <a:latin typeface="Franklin Gothic Demi Cond" panose="020B0706030402020204" pitchFamily="34" charset="0"/>
              </a:rPr>
              <a:t>Formation of the Leadership Committee</a:t>
            </a:r>
          </a:p>
          <a:p>
            <a:pPr marL="285750" indent="-285750">
              <a:buFont typeface="Arial" panose="020B0604020202020204" pitchFamily="34" charset="0"/>
              <a:buChar char="•"/>
            </a:pPr>
            <a:r>
              <a:rPr lang="en-US" sz="2800" dirty="0">
                <a:latin typeface="Franklin Gothic Demi Cond" panose="020B0706030402020204" pitchFamily="34" charset="0"/>
              </a:rPr>
              <a:t>Chairs:  Valerie and </a:t>
            </a:r>
            <a:r>
              <a:rPr lang="en-US" sz="2800" dirty="0" err="1">
                <a:latin typeface="Franklin Gothic Demi Cond" panose="020B0706030402020204" pitchFamily="34" charset="0"/>
              </a:rPr>
              <a:t>Mithat</a:t>
            </a:r>
            <a:endParaRPr lang="en-US" sz="2800" dirty="0">
              <a:latin typeface="Franklin Gothic Demi Cond" panose="020B0706030402020204" pitchFamily="34" charset="0"/>
            </a:endParaRPr>
          </a:p>
        </p:txBody>
      </p:sp>
    </p:spTree>
    <p:extLst>
      <p:ext uri="{BB962C8B-B14F-4D97-AF65-F5344CB8AC3E}">
        <p14:creationId xmlns:p14="http://schemas.microsoft.com/office/powerpoint/2010/main" val="18150373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BF8EC8-FF81-424D-9BB2-0F860D0BC918}"/>
              </a:ext>
            </a:extLst>
          </p:cNvPr>
          <p:cNvSpPr txBox="1"/>
          <p:nvPr/>
        </p:nvSpPr>
        <p:spPr>
          <a:xfrm>
            <a:off x="1524000" y="457201"/>
            <a:ext cx="9144000" cy="646331"/>
          </a:xfrm>
          <a:prstGeom prst="rect">
            <a:avLst/>
          </a:prstGeom>
          <a:noFill/>
        </p:spPr>
        <p:txBody>
          <a:bodyPr wrap="square" rtlCol="0">
            <a:spAutoFit/>
          </a:bodyPr>
          <a:lstStyle/>
          <a:p>
            <a:pPr algn="ctr"/>
            <a:r>
              <a:rPr lang="en-US" sz="3600" dirty="0">
                <a:solidFill>
                  <a:srgbClr val="2B52BF"/>
                </a:solidFill>
                <a:latin typeface="Franklin Gothic Heavy" panose="020B0903020102020204" pitchFamily="34" charset="0"/>
              </a:rPr>
              <a:t>2019 Webinar Series</a:t>
            </a:r>
          </a:p>
        </p:txBody>
      </p:sp>
      <p:cxnSp>
        <p:nvCxnSpPr>
          <p:cNvPr id="3" name="Straight Connector 2">
            <a:extLst>
              <a:ext uri="{FF2B5EF4-FFF2-40B4-BE49-F238E27FC236}">
                <a16:creationId xmlns:a16="http://schemas.microsoft.com/office/drawing/2014/main" id="{0D4897A1-EA27-4E67-A104-61D6BD6ACADF}"/>
              </a:ext>
            </a:extLst>
          </p:cNvPr>
          <p:cNvCxnSpPr/>
          <p:nvPr/>
        </p:nvCxnSpPr>
        <p:spPr>
          <a:xfrm>
            <a:off x="2286000" y="1143000"/>
            <a:ext cx="7620000" cy="0"/>
          </a:xfrm>
          <a:prstGeom prst="line">
            <a:avLst/>
          </a:prstGeom>
          <a:ln w="57150">
            <a:solidFill>
              <a:srgbClr val="2B52BF"/>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E380ABB-A958-4C9A-A051-75D860C80E40}"/>
              </a:ext>
            </a:extLst>
          </p:cNvPr>
          <p:cNvSpPr txBox="1"/>
          <p:nvPr/>
        </p:nvSpPr>
        <p:spPr>
          <a:xfrm>
            <a:off x="1752600" y="1219200"/>
            <a:ext cx="8763000" cy="923330"/>
          </a:xfrm>
          <a:prstGeom prst="rect">
            <a:avLst/>
          </a:prstGeom>
          <a:noFill/>
        </p:spPr>
        <p:txBody>
          <a:bodyPr wrap="square" rtlCol="0">
            <a:spAutoFit/>
          </a:bodyPr>
          <a:lstStyle/>
          <a:p>
            <a:pPr algn="ctr"/>
            <a:r>
              <a:rPr lang="en-US" dirty="0">
                <a:latin typeface="Franklin Gothic Demi Cond" panose="020B0706030402020204" pitchFamily="34" charset="0"/>
              </a:rPr>
              <a:t>Free to Members</a:t>
            </a:r>
          </a:p>
          <a:p>
            <a:pPr algn="ctr"/>
            <a:r>
              <a:rPr lang="en-US" dirty="0">
                <a:latin typeface="Franklin Gothic Demi Cond" panose="020B0706030402020204" pitchFamily="34" charset="0"/>
              </a:rPr>
              <a:t>Sponsored by SCT Education Committee</a:t>
            </a:r>
          </a:p>
          <a:p>
            <a:pPr algn="ctr"/>
            <a:r>
              <a:rPr lang="en-US" dirty="0">
                <a:latin typeface="Franklin Gothic Demi Cond" panose="020B0706030402020204" pitchFamily="34" charset="0"/>
              </a:rPr>
              <a:t>Register Online at </a:t>
            </a:r>
            <a:r>
              <a:rPr lang="en-US" dirty="0">
                <a:latin typeface="Franklin Gothic Demi Cond" panose="020B0706030402020204" pitchFamily="34" charset="0"/>
                <a:hlinkClick r:id="rId2"/>
              </a:rPr>
              <a:t>www.sctweb.org</a:t>
            </a:r>
            <a:r>
              <a:rPr lang="en-US" dirty="0">
                <a:latin typeface="Franklin Gothic Demi Cond" panose="020B0706030402020204" pitchFamily="34" charset="0"/>
              </a:rPr>
              <a:t> – Members Only Section</a:t>
            </a:r>
          </a:p>
        </p:txBody>
      </p:sp>
      <p:sp>
        <p:nvSpPr>
          <p:cNvPr id="5" name="TextBox 4">
            <a:extLst>
              <a:ext uri="{FF2B5EF4-FFF2-40B4-BE49-F238E27FC236}">
                <a16:creationId xmlns:a16="http://schemas.microsoft.com/office/drawing/2014/main" id="{C198FCCB-2608-4EED-9578-BE1D2FF3E5D9}"/>
              </a:ext>
            </a:extLst>
          </p:cNvPr>
          <p:cNvSpPr txBox="1"/>
          <p:nvPr/>
        </p:nvSpPr>
        <p:spPr>
          <a:xfrm>
            <a:off x="2139462" y="2565370"/>
            <a:ext cx="3810000" cy="1015663"/>
          </a:xfrm>
          <a:prstGeom prst="rect">
            <a:avLst/>
          </a:prstGeom>
          <a:noFill/>
          <a:ln w="28575">
            <a:solidFill>
              <a:srgbClr val="339933"/>
            </a:solidFill>
          </a:ln>
        </p:spPr>
        <p:txBody>
          <a:bodyPr wrap="square" rtlCol="0">
            <a:spAutoFit/>
          </a:bodyPr>
          <a:lstStyle/>
          <a:p>
            <a:r>
              <a:rPr lang="en-US" sz="2000" dirty="0">
                <a:solidFill>
                  <a:srgbClr val="2B52BF"/>
                </a:solidFill>
                <a:latin typeface="Franklin Gothic Demi Cond" panose="020B0706030402020204" pitchFamily="34" charset="0"/>
              </a:rPr>
              <a:t>April 23, 2019 – 11 am ET</a:t>
            </a:r>
          </a:p>
          <a:p>
            <a:r>
              <a:rPr lang="en-US" sz="2000" dirty="0">
                <a:solidFill>
                  <a:srgbClr val="2B52BF"/>
                </a:solidFill>
                <a:latin typeface="Franklin Gothic Demi Cond" panose="020B0706030402020204" pitchFamily="34" charset="0"/>
              </a:rPr>
              <a:t>Presenter:  </a:t>
            </a:r>
            <a:r>
              <a:rPr lang="en-US" sz="2000" dirty="0">
                <a:latin typeface="Franklin Gothic Demi Cond" panose="020B0706030402020204" pitchFamily="34" charset="0"/>
              </a:rPr>
              <a:t>David Kerr</a:t>
            </a:r>
          </a:p>
          <a:p>
            <a:r>
              <a:rPr lang="en-US" sz="2000" dirty="0">
                <a:solidFill>
                  <a:srgbClr val="2B52BF"/>
                </a:solidFill>
                <a:latin typeface="Franklin Gothic Demi Cond" panose="020B0706030402020204" pitchFamily="34" charset="0"/>
              </a:rPr>
              <a:t>Topic:  </a:t>
            </a:r>
            <a:r>
              <a:rPr lang="en-US" sz="2000" dirty="0">
                <a:latin typeface="Franklin Gothic Demi Cond" panose="020B0706030402020204" pitchFamily="34" charset="0"/>
              </a:rPr>
              <a:t>Data Monitoring Committees</a:t>
            </a:r>
          </a:p>
        </p:txBody>
      </p:sp>
      <p:sp>
        <p:nvSpPr>
          <p:cNvPr id="6" name="TextBox 5">
            <a:extLst>
              <a:ext uri="{FF2B5EF4-FFF2-40B4-BE49-F238E27FC236}">
                <a16:creationId xmlns:a16="http://schemas.microsoft.com/office/drawing/2014/main" id="{7A4E1573-BD39-461E-B2E5-CBF98413239D}"/>
              </a:ext>
            </a:extLst>
          </p:cNvPr>
          <p:cNvSpPr txBox="1"/>
          <p:nvPr/>
        </p:nvSpPr>
        <p:spPr>
          <a:xfrm>
            <a:off x="2139462" y="3784800"/>
            <a:ext cx="3810000" cy="2246769"/>
          </a:xfrm>
          <a:prstGeom prst="rect">
            <a:avLst/>
          </a:prstGeom>
          <a:noFill/>
          <a:ln w="28575">
            <a:solidFill>
              <a:srgbClr val="339933"/>
            </a:solidFill>
          </a:ln>
        </p:spPr>
        <p:txBody>
          <a:bodyPr wrap="square" rtlCol="0">
            <a:spAutoFit/>
          </a:bodyPr>
          <a:lstStyle/>
          <a:p>
            <a:r>
              <a:rPr lang="en-US" sz="2000" dirty="0">
                <a:solidFill>
                  <a:srgbClr val="2B52BF"/>
                </a:solidFill>
                <a:latin typeface="Franklin Gothic Demi Cond" panose="020B0706030402020204" pitchFamily="34" charset="0"/>
              </a:rPr>
              <a:t>July 2019 – TBD</a:t>
            </a:r>
          </a:p>
          <a:p>
            <a:r>
              <a:rPr lang="en-US" sz="2000" dirty="0">
                <a:solidFill>
                  <a:srgbClr val="2B52BF"/>
                </a:solidFill>
                <a:latin typeface="Franklin Gothic Demi Cond" panose="020B0706030402020204" pitchFamily="34" charset="0"/>
              </a:rPr>
              <a:t>Presenter:  </a:t>
            </a:r>
            <a:r>
              <a:rPr lang="en-US" sz="2000" dirty="0">
                <a:latin typeface="Franklin Gothic Demi Cond" panose="020B0706030402020204" pitchFamily="34" charset="0"/>
              </a:rPr>
              <a:t>Martin </a:t>
            </a:r>
            <a:r>
              <a:rPr lang="en-US" sz="2000" dirty="0" err="1">
                <a:latin typeface="Franklin Gothic Demi Cond" panose="020B0706030402020204" pitchFamily="34" charset="0"/>
              </a:rPr>
              <a:t>Offringa</a:t>
            </a:r>
            <a:r>
              <a:rPr lang="en-US" sz="2000" dirty="0">
                <a:latin typeface="Franklin Gothic Demi Cond" panose="020B0706030402020204" pitchFamily="34" charset="0"/>
              </a:rPr>
              <a:t>, Nancy Butcher</a:t>
            </a:r>
          </a:p>
          <a:p>
            <a:r>
              <a:rPr lang="en-US" sz="2000" dirty="0">
                <a:solidFill>
                  <a:srgbClr val="2B52BF"/>
                </a:solidFill>
                <a:latin typeface="Franklin Gothic Demi Cond" panose="020B0706030402020204" pitchFamily="34" charset="0"/>
              </a:rPr>
              <a:t>Topic:  </a:t>
            </a:r>
            <a:r>
              <a:rPr lang="en-US" sz="2000" dirty="0">
                <a:latin typeface="Franklin Gothic Demi Cond" panose="020B0706030402020204" pitchFamily="34" charset="0"/>
              </a:rPr>
              <a:t>New Standard for Outcome Reporting in Clinical Trials: </a:t>
            </a:r>
            <a:r>
              <a:rPr lang="en-US" sz="2000" dirty="0" err="1">
                <a:latin typeface="Franklin Gothic Demi Cond" panose="020B0706030402020204" pitchFamily="34" charset="0"/>
              </a:rPr>
              <a:t>Instru-ment</a:t>
            </a:r>
            <a:r>
              <a:rPr lang="en-US" sz="2000" dirty="0">
                <a:latin typeface="Franklin Gothic Demi Cond" panose="020B0706030402020204" pitchFamily="34" charset="0"/>
              </a:rPr>
              <a:t> for Reporting Planned End-points in Clinical Trials </a:t>
            </a:r>
            <a:r>
              <a:rPr lang="en-US" sz="2000" dirty="0" err="1">
                <a:latin typeface="Franklin Gothic Demi Cond" panose="020B0706030402020204" pitchFamily="34" charset="0"/>
              </a:rPr>
              <a:t>InsPECT</a:t>
            </a:r>
            <a:r>
              <a:rPr lang="en-US" sz="2000" dirty="0">
                <a:latin typeface="Franklin Gothic Demi Cond" panose="020B0706030402020204" pitchFamily="34" charset="0"/>
              </a:rPr>
              <a:t> 2019</a:t>
            </a:r>
            <a:endParaRPr lang="en-US" sz="2000" b="1" dirty="0">
              <a:latin typeface="Franklin Gothic Demi Cond" panose="020B0706030402020204" pitchFamily="34" charset="0"/>
            </a:endParaRPr>
          </a:p>
        </p:txBody>
      </p:sp>
      <p:sp>
        <p:nvSpPr>
          <p:cNvPr id="7" name="TextBox 6">
            <a:extLst>
              <a:ext uri="{FF2B5EF4-FFF2-40B4-BE49-F238E27FC236}">
                <a16:creationId xmlns:a16="http://schemas.microsoft.com/office/drawing/2014/main" id="{AB147E7E-560F-4DD9-BAFE-DC9609756E07}"/>
              </a:ext>
            </a:extLst>
          </p:cNvPr>
          <p:cNvSpPr txBox="1"/>
          <p:nvPr/>
        </p:nvSpPr>
        <p:spPr>
          <a:xfrm>
            <a:off x="6400800" y="2258200"/>
            <a:ext cx="3810000" cy="2246769"/>
          </a:xfrm>
          <a:prstGeom prst="rect">
            <a:avLst/>
          </a:prstGeom>
          <a:noFill/>
          <a:ln w="28575">
            <a:solidFill>
              <a:srgbClr val="339933"/>
            </a:solidFill>
          </a:ln>
        </p:spPr>
        <p:txBody>
          <a:bodyPr wrap="square" rtlCol="0">
            <a:spAutoFit/>
          </a:bodyPr>
          <a:lstStyle/>
          <a:p>
            <a:r>
              <a:rPr lang="en-US" sz="2000" dirty="0">
                <a:solidFill>
                  <a:srgbClr val="2B52BF"/>
                </a:solidFill>
                <a:latin typeface="Franklin Gothic Demi Cond" panose="020B0706030402020204" pitchFamily="34" charset="0"/>
              </a:rPr>
              <a:t>October 17 or 24, 2019 – 11 am ET</a:t>
            </a:r>
          </a:p>
          <a:p>
            <a:r>
              <a:rPr lang="en-US" sz="2000" dirty="0">
                <a:solidFill>
                  <a:srgbClr val="2B52BF"/>
                </a:solidFill>
                <a:latin typeface="Franklin Gothic Demi Cond" panose="020B0706030402020204" pitchFamily="34" charset="0"/>
              </a:rPr>
              <a:t>Presenter:  </a:t>
            </a:r>
            <a:r>
              <a:rPr lang="en-US" sz="2000" dirty="0">
                <a:latin typeface="Franklin Gothic Demi Cond" panose="020B0706030402020204" pitchFamily="34" charset="0"/>
              </a:rPr>
              <a:t>Ram Tiwari, </a:t>
            </a:r>
            <a:r>
              <a:rPr lang="en-US" sz="2000" dirty="0" err="1">
                <a:latin typeface="Franklin Gothic Demi Cond" panose="020B0706030402020204" pitchFamily="34" charset="0"/>
              </a:rPr>
              <a:t>Chenguang</a:t>
            </a:r>
            <a:r>
              <a:rPr lang="en-US" sz="2000" dirty="0">
                <a:latin typeface="Franklin Gothic Demi Cond" panose="020B0706030402020204" pitchFamily="34" charset="0"/>
              </a:rPr>
              <a:t> Wang</a:t>
            </a:r>
          </a:p>
          <a:p>
            <a:r>
              <a:rPr lang="en-US" sz="2000" dirty="0">
                <a:solidFill>
                  <a:srgbClr val="2B52BF"/>
                </a:solidFill>
                <a:latin typeface="Franklin Gothic Demi Cond" panose="020B0706030402020204" pitchFamily="34" charset="0"/>
              </a:rPr>
              <a:t>Topic:  </a:t>
            </a:r>
            <a:r>
              <a:rPr lang="en-US" sz="2000" dirty="0">
                <a:latin typeface="Franklin Gothic Demi Cond" panose="020B0706030402020204" pitchFamily="34" charset="0"/>
              </a:rPr>
              <a:t>Innovative Statistical Approaches for Utilization of External Evidence in Clinical Trials:  Challenges and Opportunities</a:t>
            </a:r>
          </a:p>
        </p:txBody>
      </p:sp>
      <p:sp>
        <p:nvSpPr>
          <p:cNvPr id="8" name="TextBox 7">
            <a:extLst>
              <a:ext uri="{FF2B5EF4-FFF2-40B4-BE49-F238E27FC236}">
                <a16:creationId xmlns:a16="http://schemas.microsoft.com/office/drawing/2014/main" id="{AF3DD044-E6C0-4218-8E84-3A550A4408B7}"/>
              </a:ext>
            </a:extLst>
          </p:cNvPr>
          <p:cNvSpPr txBox="1"/>
          <p:nvPr/>
        </p:nvSpPr>
        <p:spPr>
          <a:xfrm>
            <a:off x="6397869" y="4708130"/>
            <a:ext cx="3810000" cy="1323439"/>
          </a:xfrm>
          <a:prstGeom prst="rect">
            <a:avLst/>
          </a:prstGeom>
          <a:noFill/>
          <a:ln w="28575">
            <a:solidFill>
              <a:srgbClr val="339933"/>
            </a:solidFill>
          </a:ln>
        </p:spPr>
        <p:txBody>
          <a:bodyPr wrap="square" rtlCol="0">
            <a:spAutoFit/>
          </a:bodyPr>
          <a:lstStyle/>
          <a:p>
            <a:r>
              <a:rPr lang="en-US" sz="2000" dirty="0">
                <a:solidFill>
                  <a:srgbClr val="2B52BF"/>
                </a:solidFill>
                <a:latin typeface="Franklin Gothic Demi Cond" panose="020B0706030402020204" pitchFamily="34" charset="0"/>
              </a:rPr>
              <a:t>December 2019 – TBD</a:t>
            </a:r>
          </a:p>
          <a:p>
            <a:r>
              <a:rPr lang="en-US" sz="2000" dirty="0">
                <a:solidFill>
                  <a:srgbClr val="2B52BF"/>
                </a:solidFill>
                <a:latin typeface="Franklin Gothic Demi Cond" panose="020B0706030402020204" pitchFamily="34" charset="0"/>
              </a:rPr>
              <a:t>Presenter:  </a:t>
            </a:r>
            <a:r>
              <a:rPr lang="en-US" sz="2000" dirty="0">
                <a:latin typeface="Franklin Gothic Demi Cond" panose="020B0706030402020204" pitchFamily="34" charset="0"/>
              </a:rPr>
              <a:t>Vlad </a:t>
            </a:r>
            <a:r>
              <a:rPr lang="en-US" sz="2000" dirty="0" err="1">
                <a:latin typeface="Franklin Gothic Demi Cond" panose="020B0706030402020204" pitchFamily="34" charset="0"/>
              </a:rPr>
              <a:t>Dragalin</a:t>
            </a:r>
            <a:endParaRPr lang="en-US" sz="2000" dirty="0">
              <a:latin typeface="Franklin Gothic Demi Cond" panose="020B0706030402020204" pitchFamily="34" charset="0"/>
            </a:endParaRPr>
          </a:p>
          <a:p>
            <a:r>
              <a:rPr lang="en-US" sz="2000" dirty="0">
                <a:solidFill>
                  <a:srgbClr val="2B52BF"/>
                </a:solidFill>
                <a:latin typeface="Franklin Gothic Demi Cond" panose="020B0706030402020204" pitchFamily="34" charset="0"/>
              </a:rPr>
              <a:t>Topic:  </a:t>
            </a:r>
            <a:r>
              <a:rPr lang="en-US" sz="2000" dirty="0">
                <a:latin typeface="Franklin Gothic Demi Cond" panose="020B0706030402020204" pitchFamily="34" charset="0"/>
              </a:rPr>
              <a:t>Understanding the </a:t>
            </a:r>
            <a:r>
              <a:rPr lang="en-US" sz="2000" dirty="0" err="1">
                <a:latin typeface="Franklin Gothic Demi Cond" panose="020B0706030402020204" pitchFamily="34" charset="0"/>
              </a:rPr>
              <a:t>Estimand</a:t>
            </a:r>
            <a:r>
              <a:rPr lang="en-US" sz="2000" dirty="0">
                <a:latin typeface="Franklin Gothic Demi Cond" panose="020B0706030402020204" pitchFamily="34" charset="0"/>
              </a:rPr>
              <a:t> Framework</a:t>
            </a:r>
          </a:p>
        </p:txBody>
      </p:sp>
    </p:spTree>
    <p:extLst>
      <p:ext uri="{BB962C8B-B14F-4D97-AF65-F5344CB8AC3E}">
        <p14:creationId xmlns:p14="http://schemas.microsoft.com/office/powerpoint/2010/main" val="14570364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A869F2-017E-4E02-9E95-09ADC6311B1B}"/>
              </a:ext>
            </a:extLst>
          </p:cNvPr>
          <p:cNvSpPr txBox="1"/>
          <p:nvPr/>
        </p:nvSpPr>
        <p:spPr>
          <a:xfrm>
            <a:off x="1928773" y="152401"/>
            <a:ext cx="8001000" cy="646331"/>
          </a:xfrm>
          <a:prstGeom prst="rect">
            <a:avLst/>
          </a:prstGeom>
          <a:noFill/>
        </p:spPr>
        <p:txBody>
          <a:bodyPr wrap="square" rtlCol="0">
            <a:spAutoFit/>
          </a:bodyPr>
          <a:lstStyle/>
          <a:p>
            <a:pPr algn="ctr"/>
            <a:r>
              <a:rPr lang="en-US" sz="3600" dirty="0">
                <a:solidFill>
                  <a:srgbClr val="2B52BF"/>
                </a:solidFill>
                <a:latin typeface="Franklin Gothic Heavy" panose="020B0903020102020204" pitchFamily="34" charset="0"/>
              </a:rPr>
              <a:t>SCT Speaker Agreement</a:t>
            </a:r>
          </a:p>
        </p:txBody>
      </p:sp>
      <p:sp>
        <p:nvSpPr>
          <p:cNvPr id="3" name="TextBox 2">
            <a:extLst>
              <a:ext uri="{FF2B5EF4-FFF2-40B4-BE49-F238E27FC236}">
                <a16:creationId xmlns:a16="http://schemas.microsoft.com/office/drawing/2014/main" id="{5D34BCE2-A2F7-46A5-AC3D-8BA3EC1D9618}"/>
              </a:ext>
            </a:extLst>
          </p:cNvPr>
          <p:cNvSpPr txBox="1"/>
          <p:nvPr/>
        </p:nvSpPr>
        <p:spPr>
          <a:xfrm>
            <a:off x="1771650" y="768737"/>
            <a:ext cx="8382000" cy="5693866"/>
          </a:xfrm>
          <a:prstGeom prst="rect">
            <a:avLst/>
          </a:prstGeom>
          <a:noFill/>
        </p:spPr>
        <p:txBody>
          <a:bodyPr wrap="square" rtlCol="0">
            <a:spAutoFit/>
          </a:bodyPr>
          <a:lstStyle/>
          <a:p>
            <a:pPr marL="342900" indent="-342900">
              <a:buFont typeface="Arial" panose="020B0604020202020204" pitchFamily="34" charset="0"/>
              <a:buChar char="•"/>
            </a:pPr>
            <a:r>
              <a:rPr lang="en-US" sz="2800" dirty="0">
                <a:latin typeface="Franklin Gothic Demi Cond" panose="020B0706030402020204" pitchFamily="34" charset="0"/>
              </a:rPr>
              <a:t>Recommended after some copyright infringement issues that were brought to SCT’s attention in early 2019 about presentation material posted on our website after the meeting. </a:t>
            </a:r>
          </a:p>
          <a:p>
            <a:pPr marL="342900" indent="-342900">
              <a:buFont typeface="Arial" panose="020B0604020202020204" pitchFamily="34" charset="0"/>
              <a:buChar char="•"/>
            </a:pPr>
            <a:r>
              <a:rPr lang="en-US" sz="2800" dirty="0">
                <a:latin typeface="Franklin Gothic Demi Cond" panose="020B0706030402020204" pitchFamily="34" charset="0"/>
              </a:rPr>
              <a:t>In conjunction with SCT’s Annual Meeting, our legal counsel developed the consent form that was circulated to all presenters to sign for the 2019 meeting. </a:t>
            </a:r>
          </a:p>
          <a:p>
            <a:pPr marL="342900" indent="-342900">
              <a:buFont typeface="Arial" panose="020B0604020202020204" pitchFamily="34" charset="0"/>
              <a:buChar char="•"/>
            </a:pPr>
            <a:r>
              <a:rPr lang="en-US" sz="2800" dirty="0">
                <a:latin typeface="Franklin Gothic Demi Cond" panose="020B0706030402020204" pitchFamily="34" charset="0"/>
              </a:rPr>
              <a:t>For the 2020 meeting, the plan is for prospective presenters to sign this form at the time of abstract submission. </a:t>
            </a:r>
          </a:p>
          <a:p>
            <a:pPr marL="914400" indent="-342900">
              <a:buFont typeface="Wingdings" panose="05000000000000000000" pitchFamily="2" charset="2"/>
              <a:buChar char="Ø"/>
            </a:pPr>
            <a:r>
              <a:rPr lang="en-US" sz="2800" dirty="0">
                <a:latin typeface="Franklin Gothic Demi Cond" panose="020B0706030402020204" pitchFamily="34" charset="0"/>
              </a:rPr>
              <a:t>Thank you all for your feedback on the form; we will work with you to develop a consent form that is agreeable.</a:t>
            </a:r>
          </a:p>
        </p:txBody>
      </p:sp>
    </p:spTree>
    <p:extLst>
      <p:ext uri="{BB962C8B-B14F-4D97-AF65-F5344CB8AC3E}">
        <p14:creationId xmlns:p14="http://schemas.microsoft.com/office/powerpoint/2010/main" val="2355426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SCTlogo.jpg">
            <a:extLst>
              <a:ext uri="{FF2B5EF4-FFF2-40B4-BE49-F238E27FC236}">
                <a16:creationId xmlns:a16="http://schemas.microsoft.com/office/drawing/2014/main" id="{BDFB3761-193A-4D2A-9473-945B2956873C}"/>
              </a:ext>
            </a:extLst>
          </p:cNvPr>
          <p:cNvPicPr>
            <a:picLocks noChangeAspect="1"/>
          </p:cNvPicPr>
          <p:nvPr/>
        </p:nvPicPr>
        <p:blipFill>
          <a:blip r:embed="rId2" cstate="print"/>
          <a:srcRect/>
          <a:stretch>
            <a:fillRect/>
          </a:stretch>
        </p:blipFill>
        <p:spPr bwMode="auto">
          <a:xfrm>
            <a:off x="6032530" y="668881"/>
            <a:ext cx="4029046" cy="1196477"/>
          </a:xfrm>
          <a:prstGeom prst="rect">
            <a:avLst/>
          </a:prstGeom>
          <a:noFill/>
          <a:ln w="9525">
            <a:noFill/>
            <a:miter lim="800000"/>
            <a:headEnd/>
            <a:tailEnd/>
          </a:ln>
        </p:spPr>
      </p:pic>
      <p:sp>
        <p:nvSpPr>
          <p:cNvPr id="3" name="Right Triangle 2">
            <a:extLst>
              <a:ext uri="{FF2B5EF4-FFF2-40B4-BE49-F238E27FC236}">
                <a16:creationId xmlns:a16="http://schemas.microsoft.com/office/drawing/2014/main" id="{617D324D-331B-46AB-977B-616692D23155}"/>
              </a:ext>
            </a:extLst>
          </p:cNvPr>
          <p:cNvSpPr/>
          <p:nvPr/>
        </p:nvSpPr>
        <p:spPr>
          <a:xfrm>
            <a:off x="2057400" y="668881"/>
            <a:ext cx="6858000" cy="2291305"/>
          </a:xfrm>
          <a:prstGeom prst="rtTriangle">
            <a:avLst/>
          </a:prstGeom>
          <a:solidFill>
            <a:srgbClr val="2B52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6884320-9327-4243-A368-38C20E4BC40E}"/>
              </a:ext>
            </a:extLst>
          </p:cNvPr>
          <p:cNvSpPr/>
          <p:nvPr/>
        </p:nvSpPr>
        <p:spPr>
          <a:xfrm>
            <a:off x="2019300" y="3657601"/>
            <a:ext cx="8153400" cy="1015663"/>
          </a:xfrm>
          <a:prstGeom prst="rect">
            <a:avLst/>
          </a:prstGeom>
        </p:spPr>
        <p:txBody>
          <a:bodyPr wrap="square">
            <a:spAutoFit/>
          </a:bodyPr>
          <a:lstStyle/>
          <a:p>
            <a:pPr algn="ctr"/>
            <a:r>
              <a:rPr lang="en-US" sz="6000" dirty="0">
                <a:solidFill>
                  <a:srgbClr val="2B52BF"/>
                </a:solidFill>
                <a:effectLst>
                  <a:outerShdw blurRad="38100" dist="38100" dir="2700000" algn="tl">
                    <a:srgbClr val="000000">
                      <a:alpha val="43137"/>
                    </a:srgbClr>
                  </a:outerShdw>
                </a:effectLst>
                <a:latin typeface="Franklin Gothic Heavy" panose="020B0903020102020204" pitchFamily="34" charset="0"/>
              </a:rPr>
              <a:t>Financial Report</a:t>
            </a:r>
            <a:endParaRPr lang="en-US" sz="6000" dirty="0">
              <a:latin typeface="Franklin Gothic Heavy" panose="020B0903020102020204" pitchFamily="34" charset="0"/>
            </a:endParaRPr>
          </a:p>
        </p:txBody>
      </p:sp>
    </p:spTree>
    <p:extLst>
      <p:ext uri="{BB962C8B-B14F-4D97-AF65-F5344CB8AC3E}">
        <p14:creationId xmlns:p14="http://schemas.microsoft.com/office/powerpoint/2010/main" val="18351127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A56FAA-D0F2-438F-A50E-58736AC098FD}"/>
              </a:ext>
            </a:extLst>
          </p:cNvPr>
          <p:cNvPicPr>
            <a:picLocks noChangeAspect="1"/>
          </p:cNvPicPr>
          <p:nvPr/>
        </p:nvPicPr>
        <p:blipFill rotWithShape="1">
          <a:blip r:embed="rId2"/>
          <a:srcRect l="21667" t="14445" r="20000" b="17407"/>
          <a:stretch/>
        </p:blipFill>
        <p:spPr>
          <a:xfrm>
            <a:off x="2209800" y="932906"/>
            <a:ext cx="7596808" cy="4992188"/>
          </a:xfrm>
          <a:prstGeom prst="rect">
            <a:avLst/>
          </a:prstGeom>
        </p:spPr>
      </p:pic>
    </p:spTree>
    <p:extLst>
      <p:ext uri="{BB962C8B-B14F-4D97-AF65-F5344CB8AC3E}">
        <p14:creationId xmlns:p14="http://schemas.microsoft.com/office/powerpoint/2010/main" val="22350419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BD493C-C468-41E6-AEFC-F93EBEFA42AC}"/>
              </a:ext>
            </a:extLst>
          </p:cNvPr>
          <p:cNvPicPr>
            <a:picLocks noChangeAspect="1"/>
          </p:cNvPicPr>
          <p:nvPr/>
        </p:nvPicPr>
        <p:blipFill rotWithShape="1">
          <a:blip r:embed="rId2"/>
          <a:srcRect l="21667" t="18889" r="20000" b="11482"/>
          <a:stretch/>
        </p:blipFill>
        <p:spPr>
          <a:xfrm>
            <a:off x="2256818" y="838201"/>
            <a:ext cx="7572983" cy="5084717"/>
          </a:xfrm>
          <a:prstGeom prst="rect">
            <a:avLst/>
          </a:prstGeom>
        </p:spPr>
      </p:pic>
    </p:spTree>
    <p:extLst>
      <p:ext uri="{BB962C8B-B14F-4D97-AF65-F5344CB8AC3E}">
        <p14:creationId xmlns:p14="http://schemas.microsoft.com/office/powerpoint/2010/main" val="8204489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SCTlogo.jpg">
            <a:extLst>
              <a:ext uri="{FF2B5EF4-FFF2-40B4-BE49-F238E27FC236}">
                <a16:creationId xmlns:a16="http://schemas.microsoft.com/office/drawing/2014/main" id="{EAE38925-59B3-49D7-81E6-4B72AAC9D466}"/>
              </a:ext>
            </a:extLst>
          </p:cNvPr>
          <p:cNvPicPr>
            <a:picLocks noChangeAspect="1"/>
          </p:cNvPicPr>
          <p:nvPr/>
        </p:nvPicPr>
        <p:blipFill>
          <a:blip r:embed="rId2" cstate="print"/>
          <a:srcRect/>
          <a:stretch>
            <a:fillRect/>
          </a:stretch>
        </p:blipFill>
        <p:spPr bwMode="auto">
          <a:xfrm>
            <a:off x="6032530" y="668881"/>
            <a:ext cx="4029046" cy="1196477"/>
          </a:xfrm>
          <a:prstGeom prst="rect">
            <a:avLst/>
          </a:prstGeom>
          <a:noFill/>
          <a:ln w="9525">
            <a:noFill/>
            <a:miter lim="800000"/>
            <a:headEnd/>
            <a:tailEnd/>
          </a:ln>
        </p:spPr>
      </p:pic>
      <p:sp>
        <p:nvSpPr>
          <p:cNvPr id="3" name="Right Triangle 2">
            <a:extLst>
              <a:ext uri="{FF2B5EF4-FFF2-40B4-BE49-F238E27FC236}">
                <a16:creationId xmlns:a16="http://schemas.microsoft.com/office/drawing/2014/main" id="{979DCC01-4501-43F6-9002-05346E3A69B4}"/>
              </a:ext>
            </a:extLst>
          </p:cNvPr>
          <p:cNvSpPr/>
          <p:nvPr/>
        </p:nvSpPr>
        <p:spPr>
          <a:xfrm>
            <a:off x="2057400" y="668881"/>
            <a:ext cx="6858000" cy="2291305"/>
          </a:xfrm>
          <a:prstGeom prst="rtTriangle">
            <a:avLst/>
          </a:prstGeom>
          <a:solidFill>
            <a:srgbClr val="2B52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7BB1D4C-5D17-4515-AE3F-D68AE82482F8}"/>
              </a:ext>
            </a:extLst>
          </p:cNvPr>
          <p:cNvSpPr/>
          <p:nvPr/>
        </p:nvSpPr>
        <p:spPr>
          <a:xfrm>
            <a:off x="2019300" y="3505201"/>
            <a:ext cx="8153400" cy="1015663"/>
          </a:xfrm>
          <a:prstGeom prst="rect">
            <a:avLst/>
          </a:prstGeom>
        </p:spPr>
        <p:txBody>
          <a:bodyPr wrap="square">
            <a:spAutoFit/>
          </a:bodyPr>
          <a:lstStyle/>
          <a:p>
            <a:pPr algn="ctr"/>
            <a:r>
              <a:rPr lang="en-US" sz="6000" dirty="0">
                <a:solidFill>
                  <a:srgbClr val="2B52BF"/>
                </a:solidFill>
                <a:effectLst>
                  <a:outerShdw blurRad="38100" dist="38100" dir="2700000" algn="tl">
                    <a:srgbClr val="000000">
                      <a:alpha val="43137"/>
                    </a:srgbClr>
                  </a:outerShdw>
                </a:effectLst>
                <a:latin typeface="Franklin Gothic Heavy" panose="020B0903020102020204" pitchFamily="34" charset="0"/>
              </a:rPr>
              <a:t>Your SCT Leaders</a:t>
            </a:r>
            <a:endParaRPr lang="en-US" sz="6000" dirty="0">
              <a:latin typeface="Franklin Gothic Heavy" panose="020B0903020102020204" pitchFamily="34" charset="0"/>
            </a:endParaRPr>
          </a:p>
        </p:txBody>
      </p:sp>
    </p:spTree>
    <p:extLst>
      <p:ext uri="{BB962C8B-B14F-4D97-AF65-F5344CB8AC3E}">
        <p14:creationId xmlns:p14="http://schemas.microsoft.com/office/powerpoint/2010/main" val="30764537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10AD9A-052C-44EE-AF3A-F8F6EDE32C3B}"/>
              </a:ext>
            </a:extLst>
          </p:cNvPr>
          <p:cNvSpPr txBox="1"/>
          <p:nvPr/>
        </p:nvSpPr>
        <p:spPr>
          <a:xfrm>
            <a:off x="2133600" y="457201"/>
            <a:ext cx="8001000" cy="646331"/>
          </a:xfrm>
          <a:prstGeom prst="rect">
            <a:avLst/>
          </a:prstGeom>
          <a:noFill/>
        </p:spPr>
        <p:txBody>
          <a:bodyPr wrap="square" rtlCol="0">
            <a:spAutoFit/>
          </a:bodyPr>
          <a:lstStyle/>
          <a:p>
            <a:pPr algn="ctr"/>
            <a:r>
              <a:rPr lang="en-US" sz="3600" dirty="0">
                <a:solidFill>
                  <a:srgbClr val="2B52BF"/>
                </a:solidFill>
                <a:latin typeface="Franklin Gothic Heavy" panose="020B0903020102020204" pitchFamily="34" charset="0"/>
              </a:rPr>
              <a:t>2018-2019 Executive Committee</a:t>
            </a:r>
          </a:p>
        </p:txBody>
      </p:sp>
      <p:pic>
        <p:nvPicPr>
          <p:cNvPr id="2050" name="Picture 2" descr="https://southcentralus1-mediap.svc.ms/transform/thumbnail?provider=spo&amp;inputFormat=jpg&amp;cs=fFNQTw&amp;docid=https%3A%2F%2Ffernleyonline.sharepoint.com%3A443%2F_api%2Fv2.0%2Fdrives%2Fb!qMgKqXItzUS4wfJb4knMQKYfFhWg8sdHpWuUnmv38ZS5l5vwtDIOSqI_SzUtNPhQ%2Fitems%2F01RA27QUYJJ6B7IKF6URHYGR5ZOBZ5TJR2%3Fversion%3DPublished&amp;access_token=eyJ0eXAiOiJKV1QiLCJhbGciOiJub25lIn0.eyJhdWQiOiIwMDAwMDAwMy0wMDAwLTBmZjEtY2UwMC0wMDAwMDAwMDAwMDAvZmVybmxleW9ubGluZS5zaGFyZXBvaW50LmNvbUAyNDBmYjI1ZC01MmRhLTQyNzUtOGIxOS00Y2IxYTM4MWI0NzgiLCJpc3MiOiIwMDAwMDAwMy0wMDAwLTBmZjEtY2UwMC0wMDAwMDAwMDAwMDAiLCJuYmYiOiIxNTU3MzM5NzIzIiwiZXhwIjoiMTU1NzM2MTMyMyIsImVuZHBvaW50dXJsIjoiTTZ0QkJ6TEtLYkJSdDNVaUZDb1JZN3d5TStva0JLQU56WDMwd1JTS1NMMD0iLCJlbmRwb2ludHVybExlbmd0aCI6IjEyMCIsImlzbG9vcGJhY2siOiJUcnVlIiwiY2lkIjoiWWpKaFpHUmhPV1V0TkRCaU9DMHdNREF3TFRNM1pXVXROVE01WXpGbE1qYzRaakF4IiwidmVyIjoiaGFzaGVkcHJvb2Z0b2tlbiIsInNpdGVpZCI6IllUa3dZV000WVRndE1tUTNNaTAwTkdOa0xXSTRZekV0WmpJMVltVXlORGxqWXpRdyIsInNpZ25pbl9zdGF0ZSI6IltcImttc2lcIl0iLCJuYW1laWQiOiIwIy5mfG1lbWJlcnNoaXB8bWVtZWx5QGZlcm5sZXlvbmxpbmUub25taWNyb3NvZnQuY29tIiwibmlpIjoibWljcm9zb2Z0LnNoYXJlcG9pbnQiLCJpc3VzZXIiOiJ0cnVlIiwiY2FjaGVrZXkiOiIwaC5mfG1lbWJlcnNoaXB8MTAwMzIwMDAzNjI1M2I0YUBsaXZlLmNvbSIsInR0IjoiMCIsInVzZVBlcnNpc3RlbnRDb29raWUiOiIzIn0.S0NFQnk5V2FXNGc2QkhJVzUxdWxuRHlDbXpPTzRlcG1WVWdjZkxheHRobz0&amp;encodeFailures=1&amp;width=721&amp;height=865&amp;srcWidth=800&amp;srcHeight=960">
            <a:extLst>
              <a:ext uri="{FF2B5EF4-FFF2-40B4-BE49-F238E27FC236}">
                <a16:creationId xmlns:a16="http://schemas.microsoft.com/office/drawing/2014/main" id="{265C19A2-9CFE-464E-A4B8-0AA0D05B9EF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2593" y="1219200"/>
            <a:ext cx="2079780" cy="249504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CF88254-449F-42C5-B3B6-84DD05510A03}"/>
              </a:ext>
            </a:extLst>
          </p:cNvPr>
          <p:cNvPicPr/>
          <p:nvPr/>
        </p:nvPicPr>
        <p:blipFill>
          <a:blip r:embed="rId3">
            <a:extLst>
              <a:ext uri="{28A0092B-C50C-407E-A947-70E740481C1C}">
                <a14:useLocalDpi xmlns:a14="http://schemas.microsoft.com/office/drawing/2010/main" val="0"/>
              </a:ext>
            </a:extLst>
          </a:blip>
          <a:stretch>
            <a:fillRect/>
          </a:stretch>
        </p:blipFill>
        <p:spPr>
          <a:xfrm>
            <a:off x="2362200" y="1219200"/>
            <a:ext cx="1524000" cy="1905000"/>
          </a:xfrm>
          <a:prstGeom prst="rect">
            <a:avLst/>
          </a:prstGeom>
        </p:spPr>
      </p:pic>
      <p:pic>
        <p:nvPicPr>
          <p:cNvPr id="5" name="Picture 4">
            <a:extLst>
              <a:ext uri="{FF2B5EF4-FFF2-40B4-BE49-F238E27FC236}">
                <a16:creationId xmlns:a16="http://schemas.microsoft.com/office/drawing/2014/main" id="{642D3E9D-0FDE-4465-944A-2412867722C6}"/>
              </a:ext>
            </a:extLst>
          </p:cNvPr>
          <p:cNvPicPr/>
          <p:nvPr/>
        </p:nvPicPr>
        <p:blipFill rotWithShape="1">
          <a:blip r:embed="rId4">
            <a:extLst>
              <a:ext uri="{28A0092B-C50C-407E-A947-70E740481C1C}">
                <a14:useLocalDpi xmlns:a14="http://schemas.microsoft.com/office/drawing/2010/main" val="0"/>
              </a:ext>
            </a:extLst>
          </a:blip>
          <a:srcRect l="11636" b="752"/>
          <a:stretch/>
        </p:blipFill>
        <p:spPr>
          <a:xfrm>
            <a:off x="8382000" y="1223334"/>
            <a:ext cx="1499638" cy="2004156"/>
          </a:xfrm>
          <a:prstGeom prst="rect">
            <a:avLst/>
          </a:prstGeom>
        </p:spPr>
      </p:pic>
      <p:pic>
        <p:nvPicPr>
          <p:cNvPr id="6" name="Picture 5">
            <a:extLst>
              <a:ext uri="{FF2B5EF4-FFF2-40B4-BE49-F238E27FC236}">
                <a16:creationId xmlns:a16="http://schemas.microsoft.com/office/drawing/2014/main" id="{30D7C2E2-1116-42B1-B641-BE7E1E1A5927}"/>
              </a:ext>
            </a:extLst>
          </p:cNvPr>
          <p:cNvPicPr/>
          <p:nvPr/>
        </p:nvPicPr>
        <p:blipFill rotWithShape="1">
          <a:blip r:embed="rId5">
            <a:extLst>
              <a:ext uri="{28A0092B-C50C-407E-A947-70E740481C1C}">
                <a14:useLocalDpi xmlns:a14="http://schemas.microsoft.com/office/drawing/2010/main" val="0"/>
              </a:ext>
            </a:extLst>
          </a:blip>
          <a:srcRect l="20462" r="16907"/>
          <a:stretch/>
        </p:blipFill>
        <p:spPr bwMode="auto">
          <a:xfrm>
            <a:off x="2362200" y="4055256"/>
            <a:ext cx="1488096" cy="1943322"/>
          </a:xfrm>
          <a:prstGeom prst="rect">
            <a:avLst/>
          </a:prstGeom>
          <a:ln>
            <a:noFill/>
          </a:ln>
          <a:extLst>
            <a:ext uri="{53640926-AAD7-44D8-BBD7-CCE9431645EC}">
              <a14:shadowObscured xmlns:a14="http://schemas.microsoft.com/office/drawing/2010/main"/>
            </a:ext>
          </a:extLst>
        </p:spPr>
      </p:pic>
      <p:pic>
        <p:nvPicPr>
          <p:cNvPr id="7" name="Picture 6" descr="Joseph Collins 2.JPG">
            <a:extLst>
              <a:ext uri="{FF2B5EF4-FFF2-40B4-BE49-F238E27FC236}">
                <a16:creationId xmlns:a16="http://schemas.microsoft.com/office/drawing/2014/main" id="{B14F2A42-EC70-4B8D-B594-92A6F06F88A1}"/>
              </a:ext>
            </a:extLst>
          </p:cNvPr>
          <p:cNvPicPr>
            <a:picLocks noChangeAspect="1"/>
          </p:cNvPicPr>
          <p:nvPr/>
        </p:nvPicPr>
        <p:blipFill>
          <a:blip r:embed="rId6" cstate="print"/>
          <a:srcRect/>
          <a:stretch>
            <a:fillRect/>
          </a:stretch>
        </p:blipFill>
        <p:spPr bwMode="auto">
          <a:xfrm>
            <a:off x="7164914" y="4163419"/>
            <a:ext cx="1331386" cy="1886746"/>
          </a:xfrm>
          <a:prstGeom prst="rect">
            <a:avLst/>
          </a:prstGeom>
          <a:noFill/>
          <a:ln w="9525">
            <a:noFill/>
            <a:miter lim="800000"/>
            <a:headEnd/>
            <a:tailEnd/>
          </a:ln>
        </p:spPr>
      </p:pic>
      <p:sp>
        <p:nvSpPr>
          <p:cNvPr id="8" name="TextBox 7">
            <a:extLst>
              <a:ext uri="{FF2B5EF4-FFF2-40B4-BE49-F238E27FC236}">
                <a16:creationId xmlns:a16="http://schemas.microsoft.com/office/drawing/2014/main" id="{0C685FE8-29D6-4A62-BDD7-A65039747178}"/>
              </a:ext>
            </a:extLst>
          </p:cNvPr>
          <p:cNvSpPr txBox="1"/>
          <p:nvPr/>
        </p:nvSpPr>
        <p:spPr>
          <a:xfrm>
            <a:off x="4712991" y="3723821"/>
            <a:ext cx="2536980" cy="830997"/>
          </a:xfrm>
          <a:prstGeom prst="rect">
            <a:avLst/>
          </a:prstGeom>
          <a:noFill/>
        </p:spPr>
        <p:txBody>
          <a:bodyPr wrap="square" rtlCol="0">
            <a:spAutoFit/>
          </a:bodyPr>
          <a:lstStyle/>
          <a:p>
            <a:pPr algn="ctr"/>
            <a:r>
              <a:rPr lang="en-US" sz="2400" dirty="0">
                <a:latin typeface="Franklin Gothic Medium Cond" panose="020B0606030402020204" pitchFamily="34" charset="0"/>
              </a:rPr>
              <a:t>Sumithra Mandrekar</a:t>
            </a:r>
          </a:p>
          <a:p>
            <a:pPr algn="ctr"/>
            <a:r>
              <a:rPr lang="en-US" sz="2400" dirty="0">
                <a:latin typeface="Franklin Gothic Medium Cond" panose="020B0606030402020204" pitchFamily="34" charset="0"/>
              </a:rPr>
              <a:t>President</a:t>
            </a:r>
          </a:p>
        </p:txBody>
      </p:sp>
      <p:sp>
        <p:nvSpPr>
          <p:cNvPr id="13" name="TextBox 12">
            <a:extLst>
              <a:ext uri="{FF2B5EF4-FFF2-40B4-BE49-F238E27FC236}">
                <a16:creationId xmlns:a16="http://schemas.microsoft.com/office/drawing/2014/main" id="{C2754FF2-248A-4822-A677-31CBA282163E}"/>
              </a:ext>
            </a:extLst>
          </p:cNvPr>
          <p:cNvSpPr txBox="1"/>
          <p:nvPr/>
        </p:nvSpPr>
        <p:spPr>
          <a:xfrm>
            <a:off x="8496300" y="5219168"/>
            <a:ext cx="2133600" cy="830997"/>
          </a:xfrm>
          <a:prstGeom prst="rect">
            <a:avLst/>
          </a:prstGeom>
          <a:noFill/>
        </p:spPr>
        <p:txBody>
          <a:bodyPr wrap="square" rtlCol="0">
            <a:spAutoFit/>
          </a:bodyPr>
          <a:lstStyle/>
          <a:p>
            <a:r>
              <a:rPr lang="en-US" sz="2400" dirty="0">
                <a:latin typeface="Franklin Gothic Medium Cond" panose="020B0606030402020204" pitchFamily="34" charset="0"/>
              </a:rPr>
              <a:t>Joseph F. Collins Treasurer</a:t>
            </a:r>
          </a:p>
        </p:txBody>
      </p:sp>
      <p:sp>
        <p:nvSpPr>
          <p:cNvPr id="14" name="TextBox 27">
            <a:extLst>
              <a:ext uri="{FF2B5EF4-FFF2-40B4-BE49-F238E27FC236}">
                <a16:creationId xmlns:a16="http://schemas.microsoft.com/office/drawing/2014/main" id="{10E2BCBD-C7B7-481B-91EE-D0B5FABC94E9}"/>
              </a:ext>
            </a:extLst>
          </p:cNvPr>
          <p:cNvSpPr txBox="1">
            <a:spLocks noChangeArrowheads="1"/>
          </p:cNvSpPr>
          <p:nvPr/>
        </p:nvSpPr>
        <p:spPr bwMode="auto">
          <a:xfrm>
            <a:off x="2038172" y="3025634"/>
            <a:ext cx="2286000" cy="830997"/>
          </a:xfrm>
          <a:prstGeom prst="rect">
            <a:avLst/>
          </a:prstGeom>
          <a:noFill/>
          <a:ln w="9525">
            <a:noFill/>
            <a:miter lim="800000"/>
            <a:headEnd/>
            <a:tailEnd/>
          </a:ln>
        </p:spPr>
        <p:txBody>
          <a:bodyPr wrap="square">
            <a:spAutoFit/>
          </a:bodyPr>
          <a:lstStyle/>
          <a:p>
            <a:pPr algn="ctr"/>
            <a:r>
              <a:rPr lang="en-US" sz="2400" dirty="0">
                <a:latin typeface="Franklin Gothic Medium Cond" panose="020B0606030402020204" pitchFamily="34" charset="0"/>
              </a:rPr>
              <a:t>Ted Karrison </a:t>
            </a:r>
          </a:p>
          <a:p>
            <a:pPr algn="ctr"/>
            <a:r>
              <a:rPr lang="en-US" sz="2400" dirty="0">
                <a:latin typeface="Franklin Gothic Medium Cond" panose="020B0606030402020204" pitchFamily="34" charset="0"/>
              </a:rPr>
              <a:t>Past President</a:t>
            </a:r>
          </a:p>
        </p:txBody>
      </p:sp>
      <p:sp>
        <p:nvSpPr>
          <p:cNvPr id="15" name="TextBox 23">
            <a:extLst>
              <a:ext uri="{FF2B5EF4-FFF2-40B4-BE49-F238E27FC236}">
                <a16:creationId xmlns:a16="http://schemas.microsoft.com/office/drawing/2014/main" id="{17867B7F-92F0-47AE-B0FC-E080B4F024DA}"/>
              </a:ext>
            </a:extLst>
          </p:cNvPr>
          <p:cNvSpPr txBox="1">
            <a:spLocks noChangeArrowheads="1"/>
          </p:cNvSpPr>
          <p:nvPr/>
        </p:nvSpPr>
        <p:spPr bwMode="auto">
          <a:xfrm>
            <a:off x="3864190" y="5253005"/>
            <a:ext cx="2286000" cy="1107996"/>
          </a:xfrm>
          <a:prstGeom prst="rect">
            <a:avLst/>
          </a:prstGeom>
          <a:noFill/>
          <a:ln w="9525">
            <a:noFill/>
            <a:miter lim="800000"/>
            <a:headEnd/>
            <a:tailEnd/>
          </a:ln>
        </p:spPr>
        <p:txBody>
          <a:bodyPr wrap="square">
            <a:spAutoFit/>
          </a:bodyPr>
          <a:lstStyle/>
          <a:p>
            <a:r>
              <a:rPr lang="en-US" sz="2400" dirty="0">
                <a:latin typeface="Franklin Gothic Medium Cond" panose="020B0606030402020204" pitchFamily="34" charset="0"/>
              </a:rPr>
              <a:t>Domenic Reda Secretary</a:t>
            </a:r>
          </a:p>
          <a:p>
            <a:pPr algn="ctr"/>
            <a:r>
              <a:rPr lang="en-US" b="1" dirty="0"/>
              <a:t> </a:t>
            </a:r>
          </a:p>
        </p:txBody>
      </p:sp>
      <p:sp>
        <p:nvSpPr>
          <p:cNvPr id="16" name="TextBox 27">
            <a:extLst>
              <a:ext uri="{FF2B5EF4-FFF2-40B4-BE49-F238E27FC236}">
                <a16:creationId xmlns:a16="http://schemas.microsoft.com/office/drawing/2014/main" id="{E2E08FF5-E2C1-48F2-8E5F-236611FBB9EA}"/>
              </a:ext>
            </a:extLst>
          </p:cNvPr>
          <p:cNvSpPr txBox="1">
            <a:spLocks noChangeArrowheads="1"/>
          </p:cNvSpPr>
          <p:nvPr/>
        </p:nvSpPr>
        <p:spPr bwMode="auto">
          <a:xfrm>
            <a:off x="7988819" y="3124201"/>
            <a:ext cx="2286000" cy="830997"/>
          </a:xfrm>
          <a:prstGeom prst="rect">
            <a:avLst/>
          </a:prstGeom>
          <a:noFill/>
          <a:ln w="9525">
            <a:noFill/>
            <a:miter lim="800000"/>
            <a:headEnd/>
            <a:tailEnd/>
          </a:ln>
        </p:spPr>
        <p:txBody>
          <a:bodyPr wrap="square">
            <a:spAutoFit/>
          </a:bodyPr>
          <a:lstStyle/>
          <a:p>
            <a:pPr algn="ctr"/>
            <a:r>
              <a:rPr lang="en-US" sz="2400" dirty="0">
                <a:latin typeface="Franklin Gothic Medium Cond" panose="020B0606030402020204" pitchFamily="34" charset="0"/>
              </a:rPr>
              <a:t>Dean Fergusson</a:t>
            </a:r>
          </a:p>
          <a:p>
            <a:pPr algn="ctr"/>
            <a:r>
              <a:rPr lang="en-US" sz="2400" dirty="0">
                <a:latin typeface="Franklin Gothic Medium Cond" panose="020B0606030402020204" pitchFamily="34" charset="0"/>
              </a:rPr>
              <a:t>President Elect</a:t>
            </a:r>
          </a:p>
        </p:txBody>
      </p:sp>
    </p:spTree>
    <p:extLst>
      <p:ext uri="{BB962C8B-B14F-4D97-AF65-F5344CB8AC3E}">
        <p14:creationId xmlns:p14="http://schemas.microsoft.com/office/powerpoint/2010/main" val="23988939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5EC377-8DC1-44FD-BA72-6A6D5ABD0549}"/>
              </a:ext>
            </a:extLst>
          </p:cNvPr>
          <p:cNvSpPr txBox="1"/>
          <p:nvPr/>
        </p:nvSpPr>
        <p:spPr>
          <a:xfrm>
            <a:off x="2057400" y="457201"/>
            <a:ext cx="8001000" cy="646331"/>
          </a:xfrm>
          <a:prstGeom prst="rect">
            <a:avLst/>
          </a:prstGeom>
          <a:noFill/>
        </p:spPr>
        <p:txBody>
          <a:bodyPr wrap="square" rtlCol="0">
            <a:spAutoFit/>
          </a:bodyPr>
          <a:lstStyle/>
          <a:p>
            <a:pPr algn="ctr"/>
            <a:r>
              <a:rPr lang="en-US" sz="3600" dirty="0">
                <a:solidFill>
                  <a:srgbClr val="2B52BF"/>
                </a:solidFill>
                <a:latin typeface="Franklin Gothic Heavy" panose="020B0903020102020204" pitchFamily="34" charset="0"/>
              </a:rPr>
              <a:t>2018-2019 Board of Directors</a:t>
            </a:r>
          </a:p>
        </p:txBody>
      </p:sp>
      <p:pic>
        <p:nvPicPr>
          <p:cNvPr id="3" name="Picture 2">
            <a:extLst>
              <a:ext uri="{FF2B5EF4-FFF2-40B4-BE49-F238E27FC236}">
                <a16:creationId xmlns:a16="http://schemas.microsoft.com/office/drawing/2014/main" id="{02E45CE3-802D-4991-B6C4-A8332145AC5D}"/>
              </a:ext>
            </a:extLst>
          </p:cNvPr>
          <p:cNvPicPr>
            <a:picLocks noChangeAspect="1"/>
          </p:cNvPicPr>
          <p:nvPr/>
        </p:nvPicPr>
        <p:blipFill rotWithShape="1">
          <a:blip r:embed="rId2"/>
          <a:srcRect l="10001" t="33704" r="5833" b="12963"/>
          <a:stretch/>
        </p:blipFill>
        <p:spPr>
          <a:xfrm>
            <a:off x="2247900" y="1103531"/>
            <a:ext cx="7696200" cy="2743200"/>
          </a:xfrm>
          <a:prstGeom prst="rect">
            <a:avLst/>
          </a:prstGeom>
        </p:spPr>
      </p:pic>
      <p:pic>
        <p:nvPicPr>
          <p:cNvPr id="4" name="Picture 3">
            <a:extLst>
              <a:ext uri="{FF2B5EF4-FFF2-40B4-BE49-F238E27FC236}">
                <a16:creationId xmlns:a16="http://schemas.microsoft.com/office/drawing/2014/main" id="{3E053E19-280F-4585-8625-FFB5FFA23370}"/>
              </a:ext>
            </a:extLst>
          </p:cNvPr>
          <p:cNvPicPr>
            <a:picLocks noChangeAspect="1"/>
          </p:cNvPicPr>
          <p:nvPr/>
        </p:nvPicPr>
        <p:blipFill rotWithShape="1">
          <a:blip r:embed="rId3"/>
          <a:srcRect l="13333" t="41111" r="12500" b="7038"/>
          <a:stretch/>
        </p:blipFill>
        <p:spPr>
          <a:xfrm>
            <a:off x="2705100" y="3739243"/>
            <a:ext cx="6781800" cy="2667000"/>
          </a:xfrm>
          <a:prstGeom prst="rect">
            <a:avLst/>
          </a:prstGeom>
        </p:spPr>
      </p:pic>
    </p:spTree>
    <p:extLst>
      <p:ext uri="{BB962C8B-B14F-4D97-AF65-F5344CB8AC3E}">
        <p14:creationId xmlns:p14="http://schemas.microsoft.com/office/powerpoint/2010/main" val="15270266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ED00AF-51B0-4A71-B48B-C28D65AD0B97}"/>
              </a:ext>
            </a:extLst>
          </p:cNvPr>
          <p:cNvSpPr txBox="1"/>
          <p:nvPr/>
        </p:nvSpPr>
        <p:spPr>
          <a:xfrm>
            <a:off x="1981200" y="914401"/>
            <a:ext cx="8001000" cy="1015663"/>
          </a:xfrm>
          <a:prstGeom prst="rect">
            <a:avLst/>
          </a:prstGeom>
          <a:noFill/>
        </p:spPr>
        <p:txBody>
          <a:bodyPr wrap="square" rtlCol="0">
            <a:spAutoFit/>
          </a:bodyPr>
          <a:lstStyle/>
          <a:p>
            <a:pPr algn="ctr"/>
            <a:r>
              <a:rPr lang="en-US" sz="3600" dirty="0">
                <a:solidFill>
                  <a:srgbClr val="2B52BF"/>
                </a:solidFill>
                <a:latin typeface="Franklin Gothic Heavy" panose="020B0903020102020204" pitchFamily="34" charset="0"/>
              </a:rPr>
              <a:t>2018-2019 Board of Directors</a:t>
            </a:r>
          </a:p>
          <a:p>
            <a:pPr algn="ctr"/>
            <a:r>
              <a:rPr lang="en-US" sz="2400" i="1" dirty="0">
                <a:solidFill>
                  <a:srgbClr val="2B52BF"/>
                </a:solidFill>
                <a:latin typeface="Franklin Gothic Heavy" panose="020B0903020102020204" pitchFamily="34" charset="0"/>
              </a:rPr>
              <a:t>(continued)</a:t>
            </a:r>
          </a:p>
        </p:txBody>
      </p:sp>
      <p:pic>
        <p:nvPicPr>
          <p:cNvPr id="3" name="Picture 2">
            <a:extLst>
              <a:ext uri="{FF2B5EF4-FFF2-40B4-BE49-F238E27FC236}">
                <a16:creationId xmlns:a16="http://schemas.microsoft.com/office/drawing/2014/main" id="{3056EF24-F0EE-4F3A-BD25-0A15B824BC9B}"/>
              </a:ext>
            </a:extLst>
          </p:cNvPr>
          <p:cNvPicPr>
            <a:picLocks noChangeAspect="1"/>
          </p:cNvPicPr>
          <p:nvPr/>
        </p:nvPicPr>
        <p:blipFill rotWithShape="1">
          <a:blip r:embed="rId2"/>
          <a:srcRect l="10000" t="30741" r="8333" b="21852"/>
          <a:stretch/>
        </p:blipFill>
        <p:spPr>
          <a:xfrm>
            <a:off x="2362200" y="2590800"/>
            <a:ext cx="7467600" cy="2438400"/>
          </a:xfrm>
          <a:prstGeom prst="rect">
            <a:avLst/>
          </a:prstGeom>
        </p:spPr>
      </p:pic>
    </p:spTree>
    <p:extLst>
      <p:ext uri="{BB962C8B-B14F-4D97-AF65-F5344CB8AC3E}">
        <p14:creationId xmlns:p14="http://schemas.microsoft.com/office/powerpoint/2010/main" val="355381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B0FE21-86DF-4DFE-A7B6-D1FF15627D07}"/>
              </a:ext>
            </a:extLst>
          </p:cNvPr>
          <p:cNvSpPr txBox="1"/>
          <p:nvPr/>
        </p:nvSpPr>
        <p:spPr>
          <a:xfrm>
            <a:off x="2095500" y="381001"/>
            <a:ext cx="8001000" cy="646331"/>
          </a:xfrm>
          <a:prstGeom prst="rect">
            <a:avLst/>
          </a:prstGeom>
          <a:noFill/>
        </p:spPr>
        <p:txBody>
          <a:bodyPr wrap="square" rtlCol="0">
            <a:spAutoFit/>
          </a:bodyPr>
          <a:lstStyle/>
          <a:p>
            <a:pPr algn="ctr"/>
            <a:r>
              <a:rPr lang="en-US" sz="3600" dirty="0">
                <a:solidFill>
                  <a:srgbClr val="2B52BF"/>
                </a:solidFill>
                <a:latin typeface="Franklin Gothic Heavy" panose="020B0903020102020204" pitchFamily="34" charset="0"/>
              </a:rPr>
              <a:t>2018 Business Meeting Agenda</a:t>
            </a:r>
          </a:p>
        </p:txBody>
      </p:sp>
      <p:sp>
        <p:nvSpPr>
          <p:cNvPr id="3" name="TextBox 2">
            <a:extLst>
              <a:ext uri="{FF2B5EF4-FFF2-40B4-BE49-F238E27FC236}">
                <a16:creationId xmlns:a16="http://schemas.microsoft.com/office/drawing/2014/main" id="{403DA270-A554-41DF-A3B5-BBC60BF09093}"/>
              </a:ext>
            </a:extLst>
          </p:cNvPr>
          <p:cNvSpPr txBox="1"/>
          <p:nvPr/>
        </p:nvSpPr>
        <p:spPr>
          <a:xfrm>
            <a:off x="3276600" y="2170111"/>
            <a:ext cx="6629400" cy="3970318"/>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Franklin Gothic Demi Cond" panose="020B0706030402020204" pitchFamily="34" charset="0"/>
              </a:rPr>
              <a:t>President’s Welcome and Report</a:t>
            </a:r>
          </a:p>
          <a:p>
            <a:pPr marL="285750" indent="-285750">
              <a:buFont typeface="Arial" panose="020B0604020202020204" pitchFamily="34" charset="0"/>
              <a:buChar char="•"/>
            </a:pPr>
            <a:r>
              <a:rPr lang="en-US" sz="2800" dirty="0">
                <a:latin typeface="Franklin Gothic Demi Cond" panose="020B0706030402020204" pitchFamily="34" charset="0"/>
              </a:rPr>
              <a:t>Clinical Trials Journal Report</a:t>
            </a:r>
          </a:p>
          <a:p>
            <a:pPr marL="285750" indent="-285750">
              <a:buFont typeface="Arial" panose="020B0604020202020204" pitchFamily="34" charset="0"/>
              <a:buChar char="•"/>
            </a:pPr>
            <a:r>
              <a:rPr lang="en-US" sz="2800" dirty="0">
                <a:latin typeface="Franklin Gothic Demi Cond" panose="020B0706030402020204" pitchFamily="34" charset="0"/>
              </a:rPr>
              <a:t>Membership Committee Update</a:t>
            </a:r>
          </a:p>
          <a:p>
            <a:pPr marL="285750" indent="-285750">
              <a:buFont typeface="Arial" panose="020B0604020202020204" pitchFamily="34" charset="0"/>
              <a:buChar char="•"/>
            </a:pPr>
            <a:r>
              <a:rPr lang="en-US" sz="2800" dirty="0">
                <a:latin typeface="Franklin Gothic Demi Cond" panose="020B0706030402020204" pitchFamily="34" charset="0"/>
              </a:rPr>
              <a:t>Communications Committee Update</a:t>
            </a:r>
          </a:p>
          <a:p>
            <a:pPr marL="285750" indent="-285750">
              <a:buFont typeface="Arial" panose="020B0604020202020204" pitchFamily="34" charset="0"/>
              <a:buChar char="•"/>
            </a:pPr>
            <a:r>
              <a:rPr lang="en-US" sz="2800" dirty="0">
                <a:latin typeface="Franklin Gothic Demi Cond" panose="020B0706030402020204" pitchFamily="34" charset="0"/>
              </a:rPr>
              <a:t>Chalmers Student Scholarship</a:t>
            </a:r>
          </a:p>
          <a:p>
            <a:pPr marL="285750" indent="-285750">
              <a:buFont typeface="Arial" panose="020B0604020202020204" pitchFamily="34" charset="0"/>
              <a:buChar char="•"/>
            </a:pPr>
            <a:r>
              <a:rPr lang="en-US" sz="2800" dirty="0">
                <a:latin typeface="Franklin Gothic Demi Cond" panose="020B0706030402020204" pitchFamily="34" charset="0"/>
              </a:rPr>
              <a:t>Sylvan Green Winner</a:t>
            </a:r>
          </a:p>
          <a:p>
            <a:pPr marL="285750" indent="-285750">
              <a:buFont typeface="Arial" panose="020B0604020202020204" pitchFamily="34" charset="0"/>
              <a:buChar char="•"/>
            </a:pPr>
            <a:r>
              <a:rPr lang="en-US" sz="2800" dirty="0">
                <a:latin typeface="Franklin Gothic Demi Cond" panose="020B0706030402020204" pitchFamily="34" charset="0"/>
              </a:rPr>
              <a:t>Best Poster Presentation</a:t>
            </a:r>
          </a:p>
          <a:p>
            <a:pPr marL="285750" indent="-285750">
              <a:buFont typeface="Arial" panose="020B0604020202020204" pitchFamily="34" charset="0"/>
              <a:buChar char="•"/>
            </a:pPr>
            <a:r>
              <a:rPr lang="en-US" sz="2800" dirty="0">
                <a:latin typeface="Franklin Gothic Demi Cond" panose="020B0706030402020204" pitchFamily="34" charset="0"/>
              </a:rPr>
              <a:t>Remarks from Incoming President</a:t>
            </a:r>
          </a:p>
          <a:p>
            <a:pPr marL="285750" indent="-285750">
              <a:buFont typeface="Arial" panose="020B0604020202020204" pitchFamily="34" charset="0"/>
              <a:buChar char="•"/>
            </a:pPr>
            <a:r>
              <a:rPr lang="en-US" sz="2800" dirty="0">
                <a:latin typeface="Franklin Gothic Demi Cond" panose="020B0706030402020204" pitchFamily="34" charset="0"/>
              </a:rPr>
              <a:t>Outgoing Remarks</a:t>
            </a:r>
          </a:p>
        </p:txBody>
      </p:sp>
      <p:sp>
        <p:nvSpPr>
          <p:cNvPr id="4" name="TextBox 3">
            <a:extLst>
              <a:ext uri="{FF2B5EF4-FFF2-40B4-BE49-F238E27FC236}">
                <a16:creationId xmlns:a16="http://schemas.microsoft.com/office/drawing/2014/main" id="{760F0DF7-68C3-4682-8E62-FDE728B6B242}"/>
              </a:ext>
            </a:extLst>
          </p:cNvPr>
          <p:cNvSpPr txBox="1"/>
          <p:nvPr/>
        </p:nvSpPr>
        <p:spPr>
          <a:xfrm>
            <a:off x="2152650" y="1183223"/>
            <a:ext cx="7886700" cy="830997"/>
          </a:xfrm>
          <a:prstGeom prst="rect">
            <a:avLst/>
          </a:prstGeom>
          <a:noFill/>
        </p:spPr>
        <p:txBody>
          <a:bodyPr wrap="square" rtlCol="0">
            <a:spAutoFit/>
          </a:bodyPr>
          <a:lstStyle/>
          <a:p>
            <a:pPr algn="ctr"/>
            <a:r>
              <a:rPr lang="en-US" sz="2400" b="1" i="1" dirty="0">
                <a:solidFill>
                  <a:srgbClr val="339933"/>
                </a:solidFill>
                <a:latin typeface="Cambria" panose="02040503050406030204" pitchFamily="18" charset="0"/>
              </a:rPr>
              <a:t>40</a:t>
            </a:r>
            <a:r>
              <a:rPr lang="en-US" sz="2400" b="1" i="1" baseline="30000" dirty="0">
                <a:solidFill>
                  <a:srgbClr val="339933"/>
                </a:solidFill>
                <a:latin typeface="Cambria" panose="02040503050406030204" pitchFamily="18" charset="0"/>
              </a:rPr>
              <a:t>th</a:t>
            </a:r>
            <a:r>
              <a:rPr lang="en-US" sz="2400" b="1" i="1" dirty="0">
                <a:solidFill>
                  <a:srgbClr val="339933"/>
                </a:solidFill>
                <a:latin typeface="Cambria" panose="02040503050406030204" pitchFamily="18" charset="0"/>
              </a:rPr>
              <a:t> Annual Meeting – “Clinical Trials:  A Catalyst for Societal Advancement through Innovation”</a:t>
            </a:r>
          </a:p>
        </p:txBody>
      </p:sp>
    </p:spTree>
    <p:extLst>
      <p:ext uri="{BB962C8B-B14F-4D97-AF65-F5344CB8AC3E}">
        <p14:creationId xmlns:p14="http://schemas.microsoft.com/office/powerpoint/2010/main" val="20417570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197092-3CFA-4C0E-8F48-5592B94DB576}"/>
              </a:ext>
            </a:extLst>
          </p:cNvPr>
          <p:cNvSpPr txBox="1"/>
          <p:nvPr/>
        </p:nvSpPr>
        <p:spPr>
          <a:xfrm>
            <a:off x="2095500" y="381001"/>
            <a:ext cx="8001000" cy="646331"/>
          </a:xfrm>
          <a:prstGeom prst="rect">
            <a:avLst/>
          </a:prstGeom>
          <a:noFill/>
        </p:spPr>
        <p:txBody>
          <a:bodyPr wrap="square" rtlCol="0">
            <a:spAutoFit/>
          </a:bodyPr>
          <a:lstStyle/>
          <a:p>
            <a:pPr algn="ctr"/>
            <a:r>
              <a:rPr lang="en-US" sz="3600" dirty="0">
                <a:solidFill>
                  <a:srgbClr val="2B52BF"/>
                </a:solidFill>
                <a:latin typeface="Franklin Gothic Heavy" panose="020B0903020102020204" pitchFamily="34" charset="0"/>
              </a:rPr>
              <a:t>2019 Program Chairs</a:t>
            </a:r>
          </a:p>
        </p:txBody>
      </p:sp>
      <p:pic>
        <p:nvPicPr>
          <p:cNvPr id="3" name="Picture 2">
            <a:extLst>
              <a:ext uri="{FF2B5EF4-FFF2-40B4-BE49-F238E27FC236}">
                <a16:creationId xmlns:a16="http://schemas.microsoft.com/office/drawing/2014/main" id="{5A5697F4-FC70-4813-A63C-497AF489D6AC}"/>
              </a:ext>
            </a:extLst>
          </p:cNvPr>
          <p:cNvPicPr>
            <a:picLocks noChangeAspect="1"/>
          </p:cNvPicPr>
          <p:nvPr/>
        </p:nvPicPr>
        <p:blipFill rotWithShape="1">
          <a:blip r:embed="rId2"/>
          <a:srcRect l="10834" t="21852" r="55833" b="38148"/>
          <a:stretch/>
        </p:blipFill>
        <p:spPr>
          <a:xfrm>
            <a:off x="4495800" y="1219200"/>
            <a:ext cx="2971800" cy="2057400"/>
          </a:xfrm>
          <a:prstGeom prst="rect">
            <a:avLst/>
          </a:prstGeom>
        </p:spPr>
      </p:pic>
      <p:sp>
        <p:nvSpPr>
          <p:cNvPr id="4" name="TextBox 3">
            <a:extLst>
              <a:ext uri="{FF2B5EF4-FFF2-40B4-BE49-F238E27FC236}">
                <a16:creationId xmlns:a16="http://schemas.microsoft.com/office/drawing/2014/main" id="{E34DE7A4-BF74-4C28-9DC6-2A99F1977C23}"/>
              </a:ext>
            </a:extLst>
          </p:cNvPr>
          <p:cNvSpPr txBox="1"/>
          <p:nvPr/>
        </p:nvSpPr>
        <p:spPr>
          <a:xfrm>
            <a:off x="2109107" y="3429001"/>
            <a:ext cx="8001000" cy="646331"/>
          </a:xfrm>
          <a:prstGeom prst="rect">
            <a:avLst/>
          </a:prstGeom>
          <a:noFill/>
        </p:spPr>
        <p:txBody>
          <a:bodyPr wrap="square" rtlCol="0">
            <a:spAutoFit/>
          </a:bodyPr>
          <a:lstStyle/>
          <a:p>
            <a:pPr algn="ctr"/>
            <a:r>
              <a:rPr lang="en-US" sz="3600" dirty="0">
                <a:solidFill>
                  <a:srgbClr val="2B52BF"/>
                </a:solidFill>
                <a:latin typeface="Franklin Gothic Heavy" panose="020B0903020102020204" pitchFamily="34" charset="0"/>
              </a:rPr>
              <a:t>2019 Education Committee Chairs</a:t>
            </a:r>
          </a:p>
        </p:txBody>
      </p:sp>
      <p:pic>
        <p:nvPicPr>
          <p:cNvPr id="5" name="Picture 4">
            <a:extLst>
              <a:ext uri="{FF2B5EF4-FFF2-40B4-BE49-F238E27FC236}">
                <a16:creationId xmlns:a16="http://schemas.microsoft.com/office/drawing/2014/main" id="{89F77926-1B1D-4106-ACA4-1785D07D8753}"/>
              </a:ext>
            </a:extLst>
          </p:cNvPr>
          <p:cNvPicPr>
            <a:picLocks noChangeAspect="1"/>
          </p:cNvPicPr>
          <p:nvPr/>
        </p:nvPicPr>
        <p:blipFill rotWithShape="1">
          <a:blip r:embed="rId3"/>
          <a:srcRect l="11667" t="26296" r="54167" b="33704"/>
          <a:stretch/>
        </p:blipFill>
        <p:spPr>
          <a:xfrm>
            <a:off x="4495800" y="4078070"/>
            <a:ext cx="3124200" cy="2057400"/>
          </a:xfrm>
          <a:prstGeom prst="rect">
            <a:avLst/>
          </a:prstGeom>
        </p:spPr>
      </p:pic>
    </p:spTree>
    <p:extLst>
      <p:ext uri="{BB962C8B-B14F-4D97-AF65-F5344CB8AC3E}">
        <p14:creationId xmlns:p14="http://schemas.microsoft.com/office/powerpoint/2010/main" val="7958188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6BB174-9E12-4283-BDC3-55AEB4F21790}"/>
              </a:ext>
            </a:extLst>
          </p:cNvPr>
          <p:cNvSpPr txBox="1"/>
          <p:nvPr/>
        </p:nvSpPr>
        <p:spPr>
          <a:xfrm>
            <a:off x="2095500" y="420469"/>
            <a:ext cx="8001000" cy="1569660"/>
          </a:xfrm>
          <a:prstGeom prst="rect">
            <a:avLst/>
          </a:prstGeom>
          <a:noFill/>
        </p:spPr>
        <p:txBody>
          <a:bodyPr wrap="square" rtlCol="0">
            <a:spAutoFit/>
          </a:bodyPr>
          <a:lstStyle/>
          <a:p>
            <a:pPr algn="ctr"/>
            <a:r>
              <a:rPr lang="en-US" sz="3600" dirty="0">
                <a:solidFill>
                  <a:srgbClr val="2B52BF"/>
                </a:solidFill>
                <a:latin typeface="Franklin Gothic Heavy" panose="020B0903020102020204" pitchFamily="34" charset="0"/>
              </a:rPr>
              <a:t>2019 SCT Committee Chairs</a:t>
            </a:r>
          </a:p>
          <a:p>
            <a:pPr algn="ctr"/>
            <a:r>
              <a:rPr lang="en-US" sz="2400" i="1" dirty="0">
                <a:solidFill>
                  <a:srgbClr val="2B52BF"/>
                </a:solidFill>
                <a:latin typeface="Franklin Gothic Heavy" panose="020B0903020102020204" pitchFamily="34" charset="0"/>
              </a:rPr>
              <a:t>(continued)</a:t>
            </a:r>
          </a:p>
          <a:p>
            <a:pPr algn="ctr"/>
            <a:endParaRPr lang="en-US" sz="3600" dirty="0">
              <a:solidFill>
                <a:srgbClr val="2B52BF"/>
              </a:solidFill>
              <a:latin typeface="Franklin Gothic Heavy" panose="020B0903020102020204" pitchFamily="34" charset="0"/>
            </a:endParaRPr>
          </a:p>
        </p:txBody>
      </p:sp>
      <p:pic>
        <p:nvPicPr>
          <p:cNvPr id="4" name="Picture 3">
            <a:extLst>
              <a:ext uri="{FF2B5EF4-FFF2-40B4-BE49-F238E27FC236}">
                <a16:creationId xmlns:a16="http://schemas.microsoft.com/office/drawing/2014/main" id="{AA56184C-A156-49A3-8275-D70A0AEDFC59}"/>
              </a:ext>
            </a:extLst>
          </p:cNvPr>
          <p:cNvPicPr>
            <a:picLocks noChangeAspect="1"/>
          </p:cNvPicPr>
          <p:nvPr/>
        </p:nvPicPr>
        <p:blipFill rotWithShape="1">
          <a:blip r:embed="rId2"/>
          <a:srcRect l="12499" t="15925" r="30150" b="5556"/>
          <a:stretch/>
        </p:blipFill>
        <p:spPr>
          <a:xfrm>
            <a:off x="3657600" y="1966683"/>
            <a:ext cx="5541034" cy="4267200"/>
          </a:xfrm>
          <a:prstGeom prst="rect">
            <a:avLst/>
          </a:prstGeom>
        </p:spPr>
      </p:pic>
      <p:sp>
        <p:nvSpPr>
          <p:cNvPr id="3" name="TextBox 2">
            <a:extLst>
              <a:ext uri="{FF2B5EF4-FFF2-40B4-BE49-F238E27FC236}">
                <a16:creationId xmlns:a16="http://schemas.microsoft.com/office/drawing/2014/main" id="{403C4621-AB53-412A-8058-DBF0513E2A2E}"/>
              </a:ext>
            </a:extLst>
          </p:cNvPr>
          <p:cNvSpPr txBox="1"/>
          <p:nvPr/>
        </p:nvSpPr>
        <p:spPr>
          <a:xfrm>
            <a:off x="3733800" y="4724400"/>
            <a:ext cx="5181600"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6055089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F9C969-D2E5-4F53-B827-E1EF843E41C8}"/>
              </a:ext>
            </a:extLst>
          </p:cNvPr>
          <p:cNvSpPr txBox="1"/>
          <p:nvPr/>
        </p:nvSpPr>
        <p:spPr>
          <a:xfrm>
            <a:off x="2057400" y="241638"/>
            <a:ext cx="8001000" cy="1015663"/>
          </a:xfrm>
          <a:prstGeom prst="rect">
            <a:avLst/>
          </a:prstGeom>
          <a:noFill/>
        </p:spPr>
        <p:txBody>
          <a:bodyPr wrap="square" rtlCol="0">
            <a:spAutoFit/>
          </a:bodyPr>
          <a:lstStyle/>
          <a:p>
            <a:pPr algn="ctr"/>
            <a:r>
              <a:rPr lang="en-US" sz="3600" dirty="0">
                <a:solidFill>
                  <a:srgbClr val="2B52BF"/>
                </a:solidFill>
                <a:latin typeface="Franklin Gothic Heavy" panose="020B0903020102020204" pitchFamily="34" charset="0"/>
              </a:rPr>
              <a:t>2019 SCT Committee Chairs</a:t>
            </a:r>
          </a:p>
          <a:p>
            <a:pPr algn="ctr"/>
            <a:r>
              <a:rPr lang="en-US" sz="2400" i="1" dirty="0">
                <a:solidFill>
                  <a:srgbClr val="2B52BF"/>
                </a:solidFill>
                <a:latin typeface="Franklin Gothic Heavy" panose="020B0903020102020204" pitchFamily="34" charset="0"/>
              </a:rPr>
              <a:t>(continued)</a:t>
            </a:r>
          </a:p>
        </p:txBody>
      </p:sp>
      <p:pic>
        <p:nvPicPr>
          <p:cNvPr id="3" name="Picture 2">
            <a:extLst>
              <a:ext uri="{FF2B5EF4-FFF2-40B4-BE49-F238E27FC236}">
                <a16:creationId xmlns:a16="http://schemas.microsoft.com/office/drawing/2014/main" id="{E85020FB-161F-46A1-807E-4AC3F0A92FC2}"/>
              </a:ext>
            </a:extLst>
          </p:cNvPr>
          <p:cNvPicPr>
            <a:picLocks noChangeAspect="1"/>
          </p:cNvPicPr>
          <p:nvPr/>
        </p:nvPicPr>
        <p:blipFill rotWithShape="1">
          <a:blip r:embed="rId2"/>
          <a:srcRect l="9167" t="14445" r="8333" b="27778"/>
          <a:stretch/>
        </p:blipFill>
        <p:spPr>
          <a:xfrm>
            <a:off x="2648712" y="1371600"/>
            <a:ext cx="6854952" cy="2700436"/>
          </a:xfrm>
          <a:prstGeom prst="rect">
            <a:avLst/>
          </a:prstGeom>
        </p:spPr>
      </p:pic>
      <p:sp>
        <p:nvSpPr>
          <p:cNvPr id="6" name="Rectangle 5">
            <a:extLst>
              <a:ext uri="{FF2B5EF4-FFF2-40B4-BE49-F238E27FC236}">
                <a16:creationId xmlns:a16="http://schemas.microsoft.com/office/drawing/2014/main" id="{1338C3EF-B906-4D92-8C49-3978FCE1A68E}"/>
              </a:ext>
            </a:extLst>
          </p:cNvPr>
          <p:cNvSpPr/>
          <p:nvPr/>
        </p:nvSpPr>
        <p:spPr>
          <a:xfrm>
            <a:off x="2667000" y="4422648"/>
            <a:ext cx="12954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95676AC-253C-402C-BCD4-ECD3B42A4B3C}"/>
              </a:ext>
            </a:extLst>
          </p:cNvPr>
          <p:cNvSpPr/>
          <p:nvPr/>
        </p:nvSpPr>
        <p:spPr>
          <a:xfrm>
            <a:off x="8229600" y="4422648"/>
            <a:ext cx="12954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Image result for leslie ain mcclure">
            <a:extLst>
              <a:ext uri="{FF2B5EF4-FFF2-40B4-BE49-F238E27FC236}">
                <a16:creationId xmlns:a16="http://schemas.microsoft.com/office/drawing/2014/main" id="{12A557A6-A378-400C-A577-79B98F19404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200" r="12500"/>
          <a:stretch/>
        </p:blipFill>
        <p:spPr bwMode="auto">
          <a:xfrm>
            <a:off x="4660089" y="4666488"/>
            <a:ext cx="1043024" cy="131529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68BEE85-399A-4A29-AD47-543EFD8DC8BB}"/>
              </a:ext>
            </a:extLst>
          </p:cNvPr>
          <p:cNvSpPr txBox="1"/>
          <p:nvPr/>
        </p:nvSpPr>
        <p:spPr>
          <a:xfrm>
            <a:off x="3048000" y="3657600"/>
            <a:ext cx="1143000" cy="369332"/>
          </a:xfrm>
          <a:prstGeom prst="rect">
            <a:avLst/>
          </a:prstGeom>
          <a:solidFill>
            <a:schemeClr val="bg1"/>
          </a:solidFill>
        </p:spPr>
        <p:txBody>
          <a:bodyPr wrap="square" rtlCol="0">
            <a:spAutoFit/>
          </a:bodyPr>
          <a:lstStyle/>
          <a:p>
            <a:endParaRPr lang="en-US" dirty="0"/>
          </a:p>
        </p:txBody>
      </p:sp>
      <p:sp>
        <p:nvSpPr>
          <p:cNvPr id="12" name="TextBox 11">
            <a:extLst>
              <a:ext uri="{FF2B5EF4-FFF2-40B4-BE49-F238E27FC236}">
                <a16:creationId xmlns:a16="http://schemas.microsoft.com/office/drawing/2014/main" id="{58567300-F7D6-4128-8543-1BC09A1ECA28}"/>
              </a:ext>
            </a:extLst>
          </p:cNvPr>
          <p:cNvSpPr txBox="1"/>
          <p:nvPr/>
        </p:nvSpPr>
        <p:spPr>
          <a:xfrm>
            <a:off x="8153400" y="3657600"/>
            <a:ext cx="1143000" cy="369332"/>
          </a:xfrm>
          <a:prstGeom prst="rect">
            <a:avLst/>
          </a:prstGeom>
          <a:solidFill>
            <a:schemeClr val="bg1"/>
          </a:solidFill>
        </p:spPr>
        <p:txBody>
          <a:bodyPr wrap="square" rtlCol="0">
            <a:spAutoFit/>
          </a:bodyPr>
          <a:lstStyle/>
          <a:p>
            <a:endParaRPr lang="en-US" dirty="0"/>
          </a:p>
        </p:txBody>
      </p:sp>
      <p:pic>
        <p:nvPicPr>
          <p:cNvPr id="1030" name="Picture 6" descr="Image result for elizabeth garrett-mayer">
            <a:extLst>
              <a:ext uri="{FF2B5EF4-FFF2-40B4-BE49-F238E27FC236}">
                <a16:creationId xmlns:a16="http://schemas.microsoft.com/office/drawing/2014/main" id="{5831D744-EFEE-4BCF-8888-C6F2402C235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1" y="4629230"/>
            <a:ext cx="966823" cy="13525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3A39184-CB46-4153-B56E-1DA4136DFBA5}"/>
              </a:ext>
            </a:extLst>
          </p:cNvPr>
          <p:cNvSpPr txBox="1"/>
          <p:nvPr/>
        </p:nvSpPr>
        <p:spPr>
          <a:xfrm>
            <a:off x="4367178" y="4186336"/>
            <a:ext cx="3557623" cy="369332"/>
          </a:xfrm>
          <a:prstGeom prst="rect">
            <a:avLst/>
          </a:prstGeom>
          <a:noFill/>
        </p:spPr>
        <p:txBody>
          <a:bodyPr wrap="square" rtlCol="0">
            <a:spAutoFit/>
          </a:bodyPr>
          <a:lstStyle/>
          <a:p>
            <a:pPr algn="ctr"/>
            <a:r>
              <a:rPr lang="en-US" b="1" dirty="0">
                <a:solidFill>
                  <a:srgbClr val="00B050"/>
                </a:solidFill>
              </a:rPr>
              <a:t>COMMUNICATIONS COMMITTEE</a:t>
            </a:r>
          </a:p>
        </p:txBody>
      </p:sp>
      <p:sp>
        <p:nvSpPr>
          <p:cNvPr id="11" name="TextBox 10">
            <a:extLst>
              <a:ext uri="{FF2B5EF4-FFF2-40B4-BE49-F238E27FC236}">
                <a16:creationId xmlns:a16="http://schemas.microsoft.com/office/drawing/2014/main" id="{46AC483E-0EC6-4ACF-B15C-5EC36BB93184}"/>
              </a:ext>
            </a:extLst>
          </p:cNvPr>
          <p:cNvSpPr txBox="1"/>
          <p:nvPr/>
        </p:nvSpPr>
        <p:spPr>
          <a:xfrm>
            <a:off x="4495801" y="6030197"/>
            <a:ext cx="1371600" cy="461665"/>
          </a:xfrm>
          <a:prstGeom prst="rect">
            <a:avLst/>
          </a:prstGeom>
          <a:noFill/>
        </p:spPr>
        <p:txBody>
          <a:bodyPr wrap="square" rtlCol="0">
            <a:spAutoFit/>
          </a:bodyPr>
          <a:lstStyle/>
          <a:p>
            <a:pPr algn="ctr"/>
            <a:r>
              <a:rPr lang="en-US" sz="1200" dirty="0"/>
              <a:t>Leslie Ain McClure</a:t>
            </a:r>
          </a:p>
          <a:p>
            <a:pPr algn="ctr"/>
            <a:r>
              <a:rPr lang="en-US" sz="1100" i="1" dirty="0"/>
              <a:t>Chair</a:t>
            </a:r>
          </a:p>
        </p:txBody>
      </p:sp>
      <p:sp>
        <p:nvSpPr>
          <p:cNvPr id="16" name="TextBox 15">
            <a:extLst>
              <a:ext uri="{FF2B5EF4-FFF2-40B4-BE49-F238E27FC236}">
                <a16:creationId xmlns:a16="http://schemas.microsoft.com/office/drawing/2014/main" id="{912C82EF-6149-4379-831F-B0CC45359CED}"/>
              </a:ext>
            </a:extLst>
          </p:cNvPr>
          <p:cNvSpPr txBox="1"/>
          <p:nvPr/>
        </p:nvSpPr>
        <p:spPr>
          <a:xfrm>
            <a:off x="6532473" y="5986652"/>
            <a:ext cx="1676399" cy="446276"/>
          </a:xfrm>
          <a:prstGeom prst="rect">
            <a:avLst/>
          </a:prstGeom>
          <a:noFill/>
        </p:spPr>
        <p:txBody>
          <a:bodyPr wrap="square" rtlCol="0">
            <a:spAutoFit/>
          </a:bodyPr>
          <a:lstStyle/>
          <a:p>
            <a:pPr algn="ctr"/>
            <a:r>
              <a:rPr lang="en-US" sz="1200" dirty="0"/>
              <a:t>Elizabeth Garrett-Mayer</a:t>
            </a:r>
          </a:p>
          <a:p>
            <a:pPr algn="ctr"/>
            <a:r>
              <a:rPr lang="en-US" sz="1100" i="1" dirty="0"/>
              <a:t>Co-Chair</a:t>
            </a:r>
          </a:p>
        </p:txBody>
      </p:sp>
    </p:spTree>
    <p:extLst>
      <p:ext uri="{BB962C8B-B14F-4D97-AF65-F5344CB8AC3E}">
        <p14:creationId xmlns:p14="http://schemas.microsoft.com/office/powerpoint/2010/main" val="34888580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C34DF3-DE71-4103-B9FC-A9FD65124168}"/>
              </a:ext>
            </a:extLst>
          </p:cNvPr>
          <p:cNvSpPr txBox="1"/>
          <p:nvPr/>
        </p:nvSpPr>
        <p:spPr>
          <a:xfrm>
            <a:off x="2095500" y="863769"/>
            <a:ext cx="8001000" cy="1015663"/>
          </a:xfrm>
          <a:prstGeom prst="rect">
            <a:avLst/>
          </a:prstGeom>
          <a:noFill/>
        </p:spPr>
        <p:txBody>
          <a:bodyPr wrap="square" rtlCol="0">
            <a:spAutoFit/>
          </a:bodyPr>
          <a:lstStyle/>
          <a:p>
            <a:pPr algn="ctr"/>
            <a:r>
              <a:rPr lang="en-US" sz="3600" dirty="0">
                <a:solidFill>
                  <a:srgbClr val="2B52BF"/>
                </a:solidFill>
                <a:latin typeface="Franklin Gothic Heavy" panose="020B0903020102020204" pitchFamily="34" charset="0"/>
              </a:rPr>
              <a:t>2019 SCT Committee Chairs</a:t>
            </a:r>
          </a:p>
          <a:p>
            <a:pPr algn="ctr"/>
            <a:r>
              <a:rPr lang="en-US" sz="2400" i="1" dirty="0">
                <a:solidFill>
                  <a:srgbClr val="2B52BF"/>
                </a:solidFill>
                <a:latin typeface="Franklin Gothic Heavy" panose="020B0903020102020204" pitchFamily="34" charset="0"/>
              </a:rPr>
              <a:t>(continued)</a:t>
            </a:r>
          </a:p>
        </p:txBody>
      </p:sp>
      <p:pic>
        <p:nvPicPr>
          <p:cNvPr id="5" name="Picture 4">
            <a:extLst>
              <a:ext uri="{FF2B5EF4-FFF2-40B4-BE49-F238E27FC236}">
                <a16:creationId xmlns:a16="http://schemas.microsoft.com/office/drawing/2014/main" id="{C4D08AF7-3E29-4AE6-95BB-D6F75C7751C7}"/>
              </a:ext>
            </a:extLst>
          </p:cNvPr>
          <p:cNvPicPr>
            <a:picLocks noChangeAspect="1"/>
          </p:cNvPicPr>
          <p:nvPr/>
        </p:nvPicPr>
        <p:blipFill rotWithShape="1">
          <a:blip r:embed="rId2"/>
          <a:srcRect l="10000" t="21852" r="50000" b="30741"/>
          <a:stretch/>
        </p:blipFill>
        <p:spPr>
          <a:xfrm>
            <a:off x="2286000" y="3054096"/>
            <a:ext cx="3657600" cy="2438400"/>
          </a:xfrm>
          <a:prstGeom prst="rect">
            <a:avLst/>
          </a:prstGeom>
        </p:spPr>
      </p:pic>
      <p:sp>
        <p:nvSpPr>
          <p:cNvPr id="6" name="TextBox 5">
            <a:extLst>
              <a:ext uri="{FF2B5EF4-FFF2-40B4-BE49-F238E27FC236}">
                <a16:creationId xmlns:a16="http://schemas.microsoft.com/office/drawing/2014/main" id="{A2DE24A7-5DCE-4FE5-89F8-520C265A9EB2}"/>
              </a:ext>
            </a:extLst>
          </p:cNvPr>
          <p:cNvSpPr txBox="1"/>
          <p:nvPr/>
        </p:nvSpPr>
        <p:spPr>
          <a:xfrm>
            <a:off x="2286000" y="2432448"/>
            <a:ext cx="3657600" cy="615553"/>
          </a:xfrm>
          <a:prstGeom prst="rect">
            <a:avLst/>
          </a:prstGeom>
          <a:noFill/>
        </p:spPr>
        <p:txBody>
          <a:bodyPr wrap="square" rtlCol="0">
            <a:spAutoFit/>
          </a:bodyPr>
          <a:lstStyle/>
          <a:p>
            <a:pPr algn="ctr"/>
            <a:r>
              <a:rPr lang="en-US" b="1" dirty="0">
                <a:solidFill>
                  <a:srgbClr val="00B050"/>
                </a:solidFill>
              </a:rPr>
              <a:t>LEADERSHIP COMMITTEE</a:t>
            </a:r>
          </a:p>
          <a:p>
            <a:pPr algn="ctr"/>
            <a:r>
              <a:rPr lang="en-US" sz="1600" b="1" dirty="0"/>
              <a:t>Co-Chairs</a:t>
            </a:r>
          </a:p>
        </p:txBody>
      </p:sp>
      <p:sp>
        <p:nvSpPr>
          <p:cNvPr id="7" name="TextBox 6">
            <a:extLst>
              <a:ext uri="{FF2B5EF4-FFF2-40B4-BE49-F238E27FC236}">
                <a16:creationId xmlns:a16="http://schemas.microsoft.com/office/drawing/2014/main" id="{31A18C74-62C2-408F-8FD1-0C258CBF591C}"/>
              </a:ext>
            </a:extLst>
          </p:cNvPr>
          <p:cNvSpPr txBox="1"/>
          <p:nvPr/>
        </p:nvSpPr>
        <p:spPr>
          <a:xfrm>
            <a:off x="7801521" y="2401670"/>
            <a:ext cx="1828802" cy="646331"/>
          </a:xfrm>
          <a:prstGeom prst="rect">
            <a:avLst/>
          </a:prstGeom>
          <a:noFill/>
        </p:spPr>
        <p:txBody>
          <a:bodyPr wrap="square" rtlCol="0">
            <a:spAutoFit/>
          </a:bodyPr>
          <a:lstStyle/>
          <a:p>
            <a:pPr algn="ctr"/>
            <a:r>
              <a:rPr lang="en-US" b="1" dirty="0">
                <a:solidFill>
                  <a:srgbClr val="00B050"/>
                </a:solidFill>
              </a:rPr>
              <a:t>NEWSLETTER EDITOR</a:t>
            </a:r>
          </a:p>
        </p:txBody>
      </p:sp>
      <p:pic>
        <p:nvPicPr>
          <p:cNvPr id="8" name="Picture 7">
            <a:extLst>
              <a:ext uri="{FF2B5EF4-FFF2-40B4-BE49-F238E27FC236}">
                <a16:creationId xmlns:a16="http://schemas.microsoft.com/office/drawing/2014/main" id="{FC2A9A4B-DD26-4732-9776-BA267292DD89}"/>
              </a:ext>
            </a:extLst>
          </p:cNvPr>
          <p:cNvPicPr/>
          <p:nvPr/>
        </p:nvPicPr>
        <p:blipFill rotWithShape="1">
          <a:blip r:embed="rId3">
            <a:extLst>
              <a:ext uri="{28A0092B-C50C-407E-A947-70E740481C1C}">
                <a14:useLocalDpi xmlns:a14="http://schemas.microsoft.com/office/drawing/2010/main" val="0"/>
              </a:ext>
            </a:extLst>
          </a:blip>
          <a:srcRect l="20462" r="16907"/>
          <a:stretch/>
        </p:blipFill>
        <p:spPr bwMode="auto">
          <a:xfrm>
            <a:off x="8077200" y="3107584"/>
            <a:ext cx="1277447" cy="1752600"/>
          </a:xfrm>
          <a:prstGeom prst="rect">
            <a:avLst/>
          </a:prstGeom>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DED09DAB-915F-4AD8-BF28-4B52E4DC9073}"/>
              </a:ext>
            </a:extLst>
          </p:cNvPr>
          <p:cNvSpPr txBox="1"/>
          <p:nvPr/>
        </p:nvSpPr>
        <p:spPr>
          <a:xfrm>
            <a:off x="7857574" y="5000054"/>
            <a:ext cx="1716698" cy="492443"/>
          </a:xfrm>
          <a:prstGeom prst="rect">
            <a:avLst/>
          </a:prstGeom>
          <a:noFill/>
        </p:spPr>
        <p:txBody>
          <a:bodyPr wrap="square" rtlCol="0">
            <a:spAutoFit/>
          </a:bodyPr>
          <a:lstStyle/>
          <a:p>
            <a:pPr algn="ctr"/>
            <a:r>
              <a:rPr lang="en-US" sz="1400" dirty="0"/>
              <a:t>Domenic Reda</a:t>
            </a:r>
          </a:p>
          <a:p>
            <a:pPr algn="ctr"/>
            <a:r>
              <a:rPr lang="en-US" sz="1200" dirty="0"/>
              <a:t>Dept. of Veterans Affairs</a:t>
            </a:r>
          </a:p>
        </p:txBody>
      </p:sp>
    </p:spTree>
    <p:extLst>
      <p:ext uri="{BB962C8B-B14F-4D97-AF65-F5344CB8AC3E}">
        <p14:creationId xmlns:p14="http://schemas.microsoft.com/office/powerpoint/2010/main" val="4499134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F16904-54E4-4DA6-8683-1102A28CDDD8}"/>
              </a:ext>
            </a:extLst>
          </p:cNvPr>
          <p:cNvSpPr txBox="1"/>
          <p:nvPr/>
        </p:nvSpPr>
        <p:spPr>
          <a:xfrm>
            <a:off x="1524000" y="457201"/>
            <a:ext cx="9067800" cy="1200329"/>
          </a:xfrm>
          <a:prstGeom prst="rect">
            <a:avLst/>
          </a:prstGeom>
          <a:noFill/>
        </p:spPr>
        <p:txBody>
          <a:bodyPr wrap="square" rtlCol="0">
            <a:spAutoFit/>
          </a:bodyPr>
          <a:lstStyle/>
          <a:p>
            <a:pPr algn="ctr"/>
            <a:r>
              <a:rPr lang="en-US" sz="3600" dirty="0">
                <a:solidFill>
                  <a:srgbClr val="2B52BF"/>
                </a:solidFill>
                <a:latin typeface="Franklin Gothic Heavy" panose="020B0903020102020204" pitchFamily="34" charset="0"/>
              </a:rPr>
              <a:t>2019 SCT Staff Support in New Orleans </a:t>
            </a:r>
          </a:p>
          <a:p>
            <a:pPr algn="ctr"/>
            <a:r>
              <a:rPr lang="en-US" sz="3600" dirty="0">
                <a:solidFill>
                  <a:srgbClr val="2B52BF"/>
                </a:solidFill>
                <a:latin typeface="Franklin Gothic Heavy" panose="020B0903020102020204" pitchFamily="34" charset="0"/>
              </a:rPr>
              <a:t>Fernley &amp; Fernley</a:t>
            </a:r>
            <a:endParaRPr lang="en-US" sz="2400" i="1" dirty="0">
              <a:solidFill>
                <a:srgbClr val="2B52BF"/>
              </a:solidFill>
              <a:latin typeface="Franklin Gothic Heavy" panose="020B0903020102020204" pitchFamily="34" charset="0"/>
            </a:endParaRPr>
          </a:p>
        </p:txBody>
      </p:sp>
      <p:pic>
        <p:nvPicPr>
          <p:cNvPr id="3" name="Picture 2">
            <a:extLst>
              <a:ext uri="{FF2B5EF4-FFF2-40B4-BE49-F238E27FC236}">
                <a16:creationId xmlns:a16="http://schemas.microsoft.com/office/drawing/2014/main" id="{F63734CA-922F-4F48-B6FD-FC23727A2A74}"/>
              </a:ext>
            </a:extLst>
          </p:cNvPr>
          <p:cNvPicPr>
            <a:picLocks noChangeAspect="1"/>
          </p:cNvPicPr>
          <p:nvPr/>
        </p:nvPicPr>
        <p:blipFill rotWithShape="1">
          <a:blip r:embed="rId2"/>
          <a:srcRect l="32500" t="15559" r="31667" b="38148"/>
          <a:stretch/>
        </p:blipFill>
        <p:spPr>
          <a:xfrm>
            <a:off x="3108863" y="1981201"/>
            <a:ext cx="5898075" cy="4286071"/>
          </a:xfrm>
          <a:prstGeom prst="rect">
            <a:avLst/>
          </a:prstGeom>
        </p:spPr>
      </p:pic>
    </p:spTree>
    <p:extLst>
      <p:ext uri="{BB962C8B-B14F-4D97-AF65-F5344CB8AC3E}">
        <p14:creationId xmlns:p14="http://schemas.microsoft.com/office/powerpoint/2010/main" val="32484206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SCTlogo.jpg">
            <a:extLst>
              <a:ext uri="{FF2B5EF4-FFF2-40B4-BE49-F238E27FC236}">
                <a16:creationId xmlns:a16="http://schemas.microsoft.com/office/drawing/2014/main" id="{BDFB3761-193A-4D2A-9473-945B2956873C}"/>
              </a:ext>
            </a:extLst>
          </p:cNvPr>
          <p:cNvPicPr>
            <a:picLocks noChangeAspect="1"/>
          </p:cNvPicPr>
          <p:nvPr/>
        </p:nvPicPr>
        <p:blipFill>
          <a:blip r:embed="rId2" cstate="print"/>
          <a:srcRect/>
          <a:stretch>
            <a:fillRect/>
          </a:stretch>
        </p:blipFill>
        <p:spPr bwMode="auto">
          <a:xfrm>
            <a:off x="6032530" y="668881"/>
            <a:ext cx="4029046" cy="1196477"/>
          </a:xfrm>
          <a:prstGeom prst="rect">
            <a:avLst/>
          </a:prstGeom>
          <a:noFill/>
          <a:ln w="9525">
            <a:noFill/>
            <a:miter lim="800000"/>
            <a:headEnd/>
            <a:tailEnd/>
          </a:ln>
        </p:spPr>
      </p:pic>
      <p:sp>
        <p:nvSpPr>
          <p:cNvPr id="3" name="Right Triangle 2">
            <a:extLst>
              <a:ext uri="{FF2B5EF4-FFF2-40B4-BE49-F238E27FC236}">
                <a16:creationId xmlns:a16="http://schemas.microsoft.com/office/drawing/2014/main" id="{617D324D-331B-46AB-977B-616692D23155}"/>
              </a:ext>
            </a:extLst>
          </p:cNvPr>
          <p:cNvSpPr/>
          <p:nvPr/>
        </p:nvSpPr>
        <p:spPr>
          <a:xfrm>
            <a:off x="2057400" y="668881"/>
            <a:ext cx="6858000" cy="2291305"/>
          </a:xfrm>
          <a:prstGeom prst="rtTriangle">
            <a:avLst/>
          </a:prstGeom>
          <a:solidFill>
            <a:srgbClr val="2B52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6884320-9327-4243-A368-38C20E4BC40E}"/>
              </a:ext>
            </a:extLst>
          </p:cNvPr>
          <p:cNvSpPr/>
          <p:nvPr/>
        </p:nvSpPr>
        <p:spPr>
          <a:xfrm>
            <a:off x="2039815" y="3657601"/>
            <a:ext cx="8153400" cy="1015663"/>
          </a:xfrm>
          <a:prstGeom prst="rect">
            <a:avLst/>
          </a:prstGeom>
        </p:spPr>
        <p:txBody>
          <a:bodyPr wrap="square">
            <a:spAutoFit/>
          </a:bodyPr>
          <a:lstStyle/>
          <a:p>
            <a:pPr algn="ctr"/>
            <a:r>
              <a:rPr lang="en-US" sz="6000" dirty="0">
                <a:solidFill>
                  <a:srgbClr val="2B52BF"/>
                </a:solidFill>
                <a:effectLst>
                  <a:outerShdw blurRad="38100" dist="38100" dir="2700000" algn="tl">
                    <a:srgbClr val="000000">
                      <a:alpha val="43137"/>
                    </a:srgbClr>
                  </a:outerShdw>
                </a:effectLst>
                <a:latin typeface="Franklin Gothic Heavy" panose="020B0903020102020204" pitchFamily="34" charset="0"/>
              </a:rPr>
              <a:t>Election Results</a:t>
            </a:r>
            <a:endParaRPr lang="en-US" sz="6000" dirty="0">
              <a:latin typeface="Franklin Gothic Heavy" panose="020B0903020102020204" pitchFamily="34" charset="0"/>
            </a:endParaRPr>
          </a:p>
        </p:txBody>
      </p:sp>
    </p:spTree>
    <p:extLst>
      <p:ext uri="{BB962C8B-B14F-4D97-AF65-F5344CB8AC3E}">
        <p14:creationId xmlns:p14="http://schemas.microsoft.com/office/powerpoint/2010/main" val="22284155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FAB00A-1711-45B1-A7CA-B8418BC55F5F}"/>
              </a:ext>
            </a:extLst>
          </p:cNvPr>
          <p:cNvSpPr txBox="1"/>
          <p:nvPr/>
        </p:nvSpPr>
        <p:spPr>
          <a:xfrm>
            <a:off x="2095500" y="990601"/>
            <a:ext cx="8001000" cy="646331"/>
          </a:xfrm>
          <a:prstGeom prst="rect">
            <a:avLst/>
          </a:prstGeom>
          <a:noFill/>
        </p:spPr>
        <p:txBody>
          <a:bodyPr wrap="square" rtlCol="0">
            <a:spAutoFit/>
          </a:bodyPr>
          <a:lstStyle/>
          <a:p>
            <a:pPr algn="ctr"/>
            <a:r>
              <a:rPr lang="en-US" sz="3600" dirty="0">
                <a:solidFill>
                  <a:srgbClr val="2B52BF"/>
                </a:solidFill>
                <a:latin typeface="Franklin Gothic Heavy" panose="020B0903020102020204" pitchFamily="34" charset="0"/>
              </a:rPr>
              <a:t>2019-2020 Election Results</a:t>
            </a:r>
          </a:p>
        </p:txBody>
      </p:sp>
      <p:pic>
        <p:nvPicPr>
          <p:cNvPr id="3" name="Picture 2">
            <a:extLst>
              <a:ext uri="{FF2B5EF4-FFF2-40B4-BE49-F238E27FC236}">
                <a16:creationId xmlns:a16="http://schemas.microsoft.com/office/drawing/2014/main" id="{BD34D351-5C0E-4180-AD7D-528B00D5BD41}"/>
              </a:ext>
            </a:extLst>
          </p:cNvPr>
          <p:cNvPicPr>
            <a:picLocks noChangeAspect="1"/>
          </p:cNvPicPr>
          <p:nvPr/>
        </p:nvPicPr>
        <p:blipFill rotWithShape="1">
          <a:blip r:embed="rId2"/>
          <a:srcRect l="8333" t="30741" r="6667" b="20370"/>
          <a:stretch/>
        </p:blipFill>
        <p:spPr>
          <a:xfrm>
            <a:off x="2286000" y="2438400"/>
            <a:ext cx="7772400" cy="2514600"/>
          </a:xfrm>
          <a:prstGeom prst="rect">
            <a:avLst/>
          </a:prstGeom>
        </p:spPr>
      </p:pic>
    </p:spTree>
    <p:extLst>
      <p:ext uri="{BB962C8B-B14F-4D97-AF65-F5344CB8AC3E}">
        <p14:creationId xmlns:p14="http://schemas.microsoft.com/office/powerpoint/2010/main" val="22727762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A49374-3DAE-4696-8D0E-1C981B59B5FB}"/>
              </a:ext>
            </a:extLst>
          </p:cNvPr>
          <p:cNvSpPr txBox="1"/>
          <p:nvPr/>
        </p:nvSpPr>
        <p:spPr>
          <a:xfrm>
            <a:off x="1524000" y="457201"/>
            <a:ext cx="9144000" cy="646331"/>
          </a:xfrm>
          <a:prstGeom prst="rect">
            <a:avLst/>
          </a:prstGeom>
          <a:noFill/>
        </p:spPr>
        <p:txBody>
          <a:bodyPr wrap="square" rtlCol="0">
            <a:spAutoFit/>
          </a:bodyPr>
          <a:lstStyle/>
          <a:p>
            <a:pPr algn="ctr"/>
            <a:r>
              <a:rPr lang="en-US" sz="3600" dirty="0">
                <a:solidFill>
                  <a:srgbClr val="2B52BF"/>
                </a:solidFill>
                <a:latin typeface="Franklin Gothic Heavy" panose="020B0903020102020204" pitchFamily="34" charset="0"/>
              </a:rPr>
              <a:t>Conference Registration Totals </a:t>
            </a:r>
          </a:p>
        </p:txBody>
      </p:sp>
      <p:cxnSp>
        <p:nvCxnSpPr>
          <p:cNvPr id="3" name="Straight Connector 2">
            <a:extLst>
              <a:ext uri="{FF2B5EF4-FFF2-40B4-BE49-F238E27FC236}">
                <a16:creationId xmlns:a16="http://schemas.microsoft.com/office/drawing/2014/main" id="{42D90132-D0C4-4A2B-BD01-3EBD6BC499D5}"/>
              </a:ext>
            </a:extLst>
          </p:cNvPr>
          <p:cNvCxnSpPr/>
          <p:nvPr/>
        </p:nvCxnSpPr>
        <p:spPr>
          <a:xfrm>
            <a:off x="2286000" y="1143000"/>
            <a:ext cx="7620000" cy="0"/>
          </a:xfrm>
          <a:prstGeom prst="line">
            <a:avLst/>
          </a:prstGeom>
          <a:ln w="57150">
            <a:solidFill>
              <a:srgbClr val="2B52BF"/>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DC91EBD-6833-44E6-B5EA-4504D4900198}"/>
              </a:ext>
            </a:extLst>
          </p:cNvPr>
          <p:cNvSpPr txBox="1"/>
          <p:nvPr/>
        </p:nvSpPr>
        <p:spPr>
          <a:xfrm>
            <a:off x="2057400" y="1371601"/>
            <a:ext cx="8153400" cy="5262979"/>
          </a:xfrm>
          <a:prstGeom prst="rect">
            <a:avLst/>
          </a:prstGeom>
          <a:noFill/>
        </p:spPr>
        <p:txBody>
          <a:bodyPr wrap="square" rtlCol="0">
            <a:spAutoFit/>
          </a:bodyPr>
          <a:lstStyle/>
          <a:p>
            <a:pPr marL="457200" indent="-457200">
              <a:buFont typeface="Arial" panose="020B0604020202020204" pitchFamily="34" charset="0"/>
              <a:buChar char="•"/>
            </a:pPr>
            <a:r>
              <a:rPr lang="en-US" sz="2800" dirty="0">
                <a:latin typeface="Franklin Gothic Demi Cond" panose="020B0706030402020204" pitchFamily="34" charset="0"/>
              </a:rPr>
              <a:t>As of May 17, the total number of registered attendees:  582.</a:t>
            </a:r>
          </a:p>
          <a:p>
            <a:pPr marL="457200" indent="-457200">
              <a:buFont typeface="Arial" panose="020B0604020202020204" pitchFamily="34" charset="0"/>
              <a:buChar char="•"/>
            </a:pPr>
            <a:endParaRPr lang="en-US" sz="2800" dirty="0">
              <a:latin typeface="Franklin Gothic Demi Cond" panose="020B0706030402020204" pitchFamily="34" charset="0"/>
            </a:endParaRPr>
          </a:p>
          <a:p>
            <a:pPr marL="457200" indent="-457200">
              <a:buFont typeface="Arial" panose="020B0604020202020204" pitchFamily="34" charset="0"/>
              <a:buChar char="•"/>
            </a:pPr>
            <a:r>
              <a:rPr lang="en-US" sz="2800" dirty="0">
                <a:latin typeface="Franklin Gothic Demi Cond" panose="020B0706030402020204" pitchFamily="34" charset="0"/>
              </a:rPr>
              <a:t>Number registered to attend pre-conference workshops:  153.</a:t>
            </a:r>
          </a:p>
          <a:p>
            <a:pPr marL="457200" indent="-457200">
              <a:buFont typeface="Arial" panose="020B0604020202020204" pitchFamily="34" charset="0"/>
              <a:buChar char="•"/>
            </a:pPr>
            <a:endParaRPr lang="en-US" sz="2800" dirty="0">
              <a:latin typeface="Franklin Gothic Demi Cond" panose="020B0706030402020204" pitchFamily="34" charset="0"/>
            </a:endParaRPr>
          </a:p>
          <a:p>
            <a:pPr marL="457200" indent="-457200">
              <a:buFont typeface="Arial" panose="020B0604020202020204" pitchFamily="34" charset="0"/>
              <a:buChar char="•"/>
            </a:pPr>
            <a:r>
              <a:rPr lang="en-US" sz="2800" dirty="0">
                <a:latin typeface="Franklin Gothic Demi Cond" panose="020B0706030402020204" pitchFamily="34" charset="0"/>
              </a:rPr>
              <a:t>Number registered to attend in-conference tutorials:  82.</a:t>
            </a:r>
          </a:p>
          <a:p>
            <a:pPr marL="457200" indent="-457200">
              <a:buFont typeface="Arial" panose="020B0604020202020204" pitchFamily="34" charset="0"/>
              <a:buChar char="•"/>
            </a:pPr>
            <a:endParaRPr lang="en-US" sz="2800" dirty="0">
              <a:latin typeface="Franklin Gothic Demi Cond" panose="020B0706030402020204" pitchFamily="34" charset="0"/>
            </a:endParaRPr>
          </a:p>
          <a:p>
            <a:pPr marL="457200" indent="-457200">
              <a:buFont typeface="Arial" panose="020B0604020202020204" pitchFamily="34" charset="0"/>
              <a:buChar char="•"/>
            </a:pPr>
            <a:r>
              <a:rPr lang="en-US" sz="2800" dirty="0">
                <a:latin typeface="Franklin Gothic Demi Cond" panose="020B0706030402020204" pitchFamily="34" charset="0"/>
              </a:rPr>
              <a:t>Largest meeting ever!!! </a:t>
            </a:r>
          </a:p>
          <a:p>
            <a:pPr marL="457200" indent="-457200">
              <a:buFont typeface="Arial" panose="020B0604020202020204" pitchFamily="34" charset="0"/>
              <a:buChar char="•"/>
            </a:pPr>
            <a:endParaRPr lang="en-US" sz="2800" dirty="0">
              <a:latin typeface="Franklin Gothic Demi Cond" panose="020B0706030402020204" pitchFamily="34" charset="0"/>
            </a:endParaRPr>
          </a:p>
          <a:p>
            <a:endParaRPr lang="en-US" sz="2800" dirty="0">
              <a:latin typeface="Franklin Gothic Demi Cond" panose="020B0706030402020204" pitchFamily="34" charset="0"/>
            </a:endParaRPr>
          </a:p>
        </p:txBody>
      </p:sp>
    </p:spTree>
    <p:extLst>
      <p:ext uri="{BB962C8B-B14F-4D97-AF65-F5344CB8AC3E}">
        <p14:creationId xmlns:p14="http://schemas.microsoft.com/office/powerpoint/2010/main" val="6518916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SCTlogo.jpg">
            <a:extLst>
              <a:ext uri="{FF2B5EF4-FFF2-40B4-BE49-F238E27FC236}">
                <a16:creationId xmlns:a16="http://schemas.microsoft.com/office/drawing/2014/main" id="{B82BBA5F-74FE-4DE3-A381-70815C40EC69}"/>
              </a:ext>
            </a:extLst>
          </p:cNvPr>
          <p:cNvPicPr>
            <a:picLocks noChangeAspect="1"/>
          </p:cNvPicPr>
          <p:nvPr/>
        </p:nvPicPr>
        <p:blipFill>
          <a:blip r:embed="rId2" cstate="print"/>
          <a:srcRect/>
          <a:stretch>
            <a:fillRect/>
          </a:stretch>
        </p:blipFill>
        <p:spPr bwMode="auto">
          <a:xfrm>
            <a:off x="6032530" y="668881"/>
            <a:ext cx="4029046" cy="1196477"/>
          </a:xfrm>
          <a:prstGeom prst="rect">
            <a:avLst/>
          </a:prstGeom>
          <a:noFill/>
          <a:ln w="9525">
            <a:noFill/>
            <a:miter lim="800000"/>
            <a:headEnd/>
            <a:tailEnd/>
          </a:ln>
        </p:spPr>
      </p:pic>
      <p:sp>
        <p:nvSpPr>
          <p:cNvPr id="3" name="Right Triangle 2">
            <a:extLst>
              <a:ext uri="{FF2B5EF4-FFF2-40B4-BE49-F238E27FC236}">
                <a16:creationId xmlns:a16="http://schemas.microsoft.com/office/drawing/2014/main" id="{F29EF66A-443A-4169-A6E2-C4AAB604F220}"/>
              </a:ext>
            </a:extLst>
          </p:cNvPr>
          <p:cNvSpPr/>
          <p:nvPr/>
        </p:nvSpPr>
        <p:spPr>
          <a:xfrm>
            <a:off x="2057400" y="668881"/>
            <a:ext cx="6858000" cy="2291305"/>
          </a:xfrm>
          <a:prstGeom prst="rtTriangle">
            <a:avLst/>
          </a:prstGeom>
          <a:solidFill>
            <a:srgbClr val="2B52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8019AFB-E41D-4444-A5B8-C290F9697F00}"/>
              </a:ext>
            </a:extLst>
          </p:cNvPr>
          <p:cNvSpPr/>
          <p:nvPr/>
        </p:nvSpPr>
        <p:spPr>
          <a:xfrm>
            <a:off x="2133600" y="3244334"/>
            <a:ext cx="8153400" cy="1938992"/>
          </a:xfrm>
          <a:prstGeom prst="rect">
            <a:avLst/>
          </a:prstGeom>
        </p:spPr>
        <p:txBody>
          <a:bodyPr wrap="square">
            <a:spAutoFit/>
          </a:bodyPr>
          <a:lstStyle/>
          <a:p>
            <a:pPr algn="ctr"/>
            <a:r>
              <a:rPr lang="en-US" sz="6000" i="1" dirty="0">
                <a:solidFill>
                  <a:srgbClr val="2B52BF"/>
                </a:solidFill>
                <a:effectLst>
                  <a:outerShdw blurRad="38100" dist="38100" dir="2700000" algn="tl">
                    <a:srgbClr val="000000">
                      <a:alpha val="43137"/>
                    </a:srgbClr>
                  </a:outerShdw>
                </a:effectLst>
                <a:latin typeface="Franklin Gothic Heavy" panose="020B0903020102020204" pitchFamily="34" charset="0"/>
              </a:rPr>
              <a:t>Clinical Trials </a:t>
            </a:r>
          </a:p>
          <a:p>
            <a:pPr algn="ctr"/>
            <a:r>
              <a:rPr lang="en-US" sz="6000" dirty="0">
                <a:solidFill>
                  <a:srgbClr val="2B52BF"/>
                </a:solidFill>
                <a:effectLst>
                  <a:outerShdw blurRad="38100" dist="38100" dir="2700000" algn="tl">
                    <a:srgbClr val="000000">
                      <a:alpha val="43137"/>
                    </a:srgbClr>
                  </a:outerShdw>
                </a:effectLst>
                <a:latin typeface="Franklin Gothic Heavy" panose="020B0903020102020204" pitchFamily="34" charset="0"/>
              </a:rPr>
              <a:t>Journal Report</a:t>
            </a:r>
            <a:endParaRPr lang="en-US" sz="6000" dirty="0">
              <a:latin typeface="Franklin Gothic Heavy" panose="020B0903020102020204" pitchFamily="34" charset="0"/>
            </a:endParaRPr>
          </a:p>
        </p:txBody>
      </p:sp>
      <p:sp>
        <p:nvSpPr>
          <p:cNvPr id="5" name="TextBox 4">
            <a:extLst>
              <a:ext uri="{FF2B5EF4-FFF2-40B4-BE49-F238E27FC236}">
                <a16:creationId xmlns:a16="http://schemas.microsoft.com/office/drawing/2014/main" id="{376C8C6F-F00B-4609-90B1-9FA35B953CA7}"/>
              </a:ext>
            </a:extLst>
          </p:cNvPr>
          <p:cNvSpPr txBox="1"/>
          <p:nvPr/>
        </p:nvSpPr>
        <p:spPr>
          <a:xfrm>
            <a:off x="3924300" y="5183327"/>
            <a:ext cx="4343400" cy="646331"/>
          </a:xfrm>
          <a:prstGeom prst="rect">
            <a:avLst/>
          </a:prstGeom>
          <a:noFill/>
        </p:spPr>
        <p:txBody>
          <a:bodyPr wrap="square" rtlCol="0">
            <a:spAutoFit/>
          </a:bodyPr>
          <a:lstStyle/>
          <a:p>
            <a:pPr algn="ctr"/>
            <a:r>
              <a:rPr lang="en-US" sz="3600" dirty="0">
                <a:latin typeface="Franklin Gothic Medium Cond" panose="020B0606030402020204" pitchFamily="34" charset="0"/>
              </a:rPr>
              <a:t>Colin B. </a:t>
            </a:r>
            <a:r>
              <a:rPr lang="en-US" sz="3600" dirty="0" err="1">
                <a:latin typeface="Franklin Gothic Medium Cond" panose="020B0606030402020204" pitchFamily="34" charset="0"/>
              </a:rPr>
              <a:t>Begg</a:t>
            </a:r>
            <a:endParaRPr lang="en-US" sz="3600" dirty="0">
              <a:latin typeface="Franklin Gothic Medium Cond" panose="020B0606030402020204" pitchFamily="34" charset="0"/>
            </a:endParaRPr>
          </a:p>
        </p:txBody>
      </p:sp>
    </p:spTree>
    <p:extLst>
      <p:ext uri="{BB962C8B-B14F-4D97-AF65-F5344CB8AC3E}">
        <p14:creationId xmlns:p14="http://schemas.microsoft.com/office/powerpoint/2010/main" val="37361176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SCTlogo.jpg">
            <a:extLst>
              <a:ext uri="{FF2B5EF4-FFF2-40B4-BE49-F238E27FC236}">
                <a16:creationId xmlns:a16="http://schemas.microsoft.com/office/drawing/2014/main" id="{B82BBA5F-74FE-4DE3-A381-70815C40EC69}"/>
              </a:ext>
            </a:extLst>
          </p:cNvPr>
          <p:cNvPicPr>
            <a:picLocks noChangeAspect="1"/>
          </p:cNvPicPr>
          <p:nvPr/>
        </p:nvPicPr>
        <p:blipFill>
          <a:blip r:embed="rId2" cstate="print"/>
          <a:srcRect/>
          <a:stretch>
            <a:fillRect/>
          </a:stretch>
        </p:blipFill>
        <p:spPr bwMode="auto">
          <a:xfrm>
            <a:off x="6032530" y="668881"/>
            <a:ext cx="4029046" cy="1196477"/>
          </a:xfrm>
          <a:prstGeom prst="rect">
            <a:avLst/>
          </a:prstGeom>
          <a:noFill/>
          <a:ln w="9525">
            <a:noFill/>
            <a:miter lim="800000"/>
            <a:headEnd/>
            <a:tailEnd/>
          </a:ln>
        </p:spPr>
      </p:pic>
      <p:sp>
        <p:nvSpPr>
          <p:cNvPr id="3" name="Right Triangle 2">
            <a:extLst>
              <a:ext uri="{FF2B5EF4-FFF2-40B4-BE49-F238E27FC236}">
                <a16:creationId xmlns:a16="http://schemas.microsoft.com/office/drawing/2014/main" id="{F29EF66A-443A-4169-A6E2-C4AAB604F220}"/>
              </a:ext>
            </a:extLst>
          </p:cNvPr>
          <p:cNvSpPr/>
          <p:nvPr/>
        </p:nvSpPr>
        <p:spPr>
          <a:xfrm>
            <a:off x="2057400" y="668881"/>
            <a:ext cx="6858000" cy="2291305"/>
          </a:xfrm>
          <a:prstGeom prst="rtTriangle">
            <a:avLst/>
          </a:prstGeom>
          <a:solidFill>
            <a:srgbClr val="2B52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8019AFB-E41D-4444-A5B8-C290F9697F00}"/>
              </a:ext>
            </a:extLst>
          </p:cNvPr>
          <p:cNvSpPr/>
          <p:nvPr/>
        </p:nvSpPr>
        <p:spPr>
          <a:xfrm>
            <a:off x="2133600" y="3166408"/>
            <a:ext cx="8153400" cy="1938992"/>
          </a:xfrm>
          <a:prstGeom prst="rect">
            <a:avLst/>
          </a:prstGeom>
        </p:spPr>
        <p:txBody>
          <a:bodyPr wrap="square">
            <a:spAutoFit/>
          </a:bodyPr>
          <a:lstStyle/>
          <a:p>
            <a:pPr algn="ctr"/>
            <a:r>
              <a:rPr lang="en-US" sz="6000" dirty="0">
                <a:solidFill>
                  <a:srgbClr val="2B52BF"/>
                </a:solidFill>
                <a:effectLst>
                  <a:outerShdw blurRad="38100" dist="38100" dir="2700000" algn="tl">
                    <a:srgbClr val="000000">
                      <a:alpha val="43137"/>
                    </a:srgbClr>
                  </a:outerShdw>
                </a:effectLst>
                <a:latin typeface="Franklin Gothic Heavy" panose="020B0903020102020204" pitchFamily="34" charset="0"/>
              </a:rPr>
              <a:t>Membership Committee Update</a:t>
            </a:r>
            <a:endParaRPr lang="en-US" sz="6000" dirty="0">
              <a:latin typeface="Franklin Gothic Heavy" panose="020B0903020102020204" pitchFamily="34" charset="0"/>
            </a:endParaRPr>
          </a:p>
        </p:txBody>
      </p:sp>
      <p:sp>
        <p:nvSpPr>
          <p:cNvPr id="5" name="TextBox 4">
            <a:extLst>
              <a:ext uri="{FF2B5EF4-FFF2-40B4-BE49-F238E27FC236}">
                <a16:creationId xmlns:a16="http://schemas.microsoft.com/office/drawing/2014/main" id="{376C8C6F-F00B-4609-90B1-9FA35B953CA7}"/>
              </a:ext>
            </a:extLst>
          </p:cNvPr>
          <p:cNvSpPr txBox="1"/>
          <p:nvPr/>
        </p:nvSpPr>
        <p:spPr>
          <a:xfrm>
            <a:off x="3924300" y="5105401"/>
            <a:ext cx="4343400" cy="646331"/>
          </a:xfrm>
          <a:prstGeom prst="rect">
            <a:avLst/>
          </a:prstGeom>
          <a:noFill/>
        </p:spPr>
        <p:txBody>
          <a:bodyPr wrap="square" rtlCol="0">
            <a:spAutoFit/>
          </a:bodyPr>
          <a:lstStyle/>
          <a:p>
            <a:pPr algn="ctr"/>
            <a:r>
              <a:rPr lang="en-US" sz="3600" dirty="0">
                <a:latin typeface="Franklin Gothic Medium Cond" panose="020B0606030402020204" pitchFamily="34" charset="0"/>
              </a:rPr>
              <a:t>Jody Ciolino</a:t>
            </a:r>
          </a:p>
        </p:txBody>
      </p:sp>
    </p:spTree>
    <p:extLst>
      <p:ext uri="{BB962C8B-B14F-4D97-AF65-F5344CB8AC3E}">
        <p14:creationId xmlns:p14="http://schemas.microsoft.com/office/powerpoint/2010/main" val="25870665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52600" y="228600"/>
            <a:ext cx="8686800" cy="6400800"/>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ctrTitle"/>
          </p:nvPr>
        </p:nvSpPr>
        <p:spPr>
          <a:xfrm>
            <a:off x="1828800" y="2438401"/>
            <a:ext cx="8534400" cy="2155825"/>
          </a:xfrm>
        </p:spPr>
        <p:txBody>
          <a:bodyPr>
            <a:normAutofit/>
          </a:bodyPr>
          <a:lstStyle/>
          <a:p>
            <a:pPr eaLnBrk="1" hangingPunct="1">
              <a:defRPr/>
            </a:pPr>
            <a:r>
              <a:rPr lang="en-US" sz="6000" dirty="0">
                <a:solidFill>
                  <a:srgbClr val="2B52BF"/>
                </a:solidFill>
                <a:effectLst>
                  <a:outerShdw blurRad="38100" dist="38100" dir="2700000" algn="tl">
                    <a:srgbClr val="000000">
                      <a:alpha val="43137"/>
                    </a:srgbClr>
                  </a:outerShdw>
                </a:effectLst>
                <a:latin typeface="Franklin Gothic Heavy" panose="020B0903020102020204" pitchFamily="34" charset="0"/>
              </a:rPr>
              <a:t>President’s Report</a:t>
            </a:r>
            <a:br>
              <a:rPr lang="en-US" sz="6000" dirty="0">
                <a:solidFill>
                  <a:srgbClr val="2B52BF"/>
                </a:solidFill>
                <a:effectLst>
                  <a:outerShdw blurRad="38100" dist="38100" dir="2700000" algn="tl">
                    <a:srgbClr val="000000">
                      <a:alpha val="43137"/>
                    </a:srgbClr>
                  </a:outerShdw>
                </a:effectLst>
                <a:latin typeface="Franklin Gothic Heavy" panose="020B0903020102020204" pitchFamily="34" charset="0"/>
              </a:rPr>
            </a:br>
            <a:r>
              <a:rPr lang="en-US" sz="4000" dirty="0">
                <a:solidFill>
                  <a:schemeClr val="tx1">
                    <a:lumMod val="95000"/>
                    <a:lumOff val="5000"/>
                  </a:schemeClr>
                </a:solidFill>
                <a:effectLst>
                  <a:outerShdw blurRad="38100" dist="38100" dir="2700000" algn="tl">
                    <a:srgbClr val="000000">
                      <a:alpha val="43137"/>
                    </a:srgbClr>
                  </a:outerShdw>
                </a:effectLst>
                <a:latin typeface="Franklin Gothic Medium Cond" panose="020B0606030402020204" pitchFamily="34" charset="0"/>
              </a:rPr>
              <a:t>Sumithra Mandrekar</a:t>
            </a:r>
          </a:p>
        </p:txBody>
      </p:sp>
      <p:pic>
        <p:nvPicPr>
          <p:cNvPr id="17" name="Picture 2" descr="Image result for new orleans french quarter panorama">
            <a:extLst>
              <a:ext uri="{FF2B5EF4-FFF2-40B4-BE49-F238E27FC236}">
                <a16:creationId xmlns:a16="http://schemas.microsoft.com/office/drawing/2014/main" id="{E7B5341B-75B5-43EA-A282-1757B98E49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0160" y="4340067"/>
            <a:ext cx="4951680" cy="1960040"/>
          </a:xfrm>
          <a:prstGeom prst="rect">
            <a:avLst/>
          </a:prstGeom>
          <a:noFill/>
          <a:extLst>
            <a:ext uri="{909E8E84-426E-40DD-AFC4-6F175D3DCCD1}">
              <a14:hiddenFill xmlns:a14="http://schemas.microsoft.com/office/drawing/2010/main">
                <a:solidFill>
                  <a:srgbClr val="FFFFFF"/>
                </a:solidFill>
              </a14:hiddenFill>
            </a:ext>
          </a:extLst>
        </p:spPr>
      </p:pic>
      <p:sp>
        <p:nvSpPr>
          <p:cNvPr id="13" name="Right Triangle 12">
            <a:extLst>
              <a:ext uri="{FF2B5EF4-FFF2-40B4-BE49-F238E27FC236}">
                <a16:creationId xmlns:a16="http://schemas.microsoft.com/office/drawing/2014/main" id="{FCA8F524-8D7A-4D0F-801D-5E20604393F5}"/>
              </a:ext>
            </a:extLst>
          </p:cNvPr>
          <p:cNvSpPr/>
          <p:nvPr/>
        </p:nvSpPr>
        <p:spPr>
          <a:xfrm>
            <a:off x="2057400" y="533401"/>
            <a:ext cx="6858000" cy="2291305"/>
          </a:xfrm>
          <a:prstGeom prst="rtTriangle">
            <a:avLst/>
          </a:prstGeom>
          <a:solidFill>
            <a:srgbClr val="2B52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3" descr="SCTlogo.jpg">
            <a:extLst>
              <a:ext uri="{FF2B5EF4-FFF2-40B4-BE49-F238E27FC236}">
                <a16:creationId xmlns:a16="http://schemas.microsoft.com/office/drawing/2014/main" id="{937B9ACA-667F-4200-8F88-64BA858A383F}"/>
              </a:ext>
            </a:extLst>
          </p:cNvPr>
          <p:cNvPicPr>
            <a:picLocks noChangeAspect="1"/>
          </p:cNvPicPr>
          <p:nvPr/>
        </p:nvPicPr>
        <p:blipFill>
          <a:blip r:embed="rId3" cstate="print"/>
          <a:srcRect/>
          <a:stretch>
            <a:fillRect/>
          </a:stretch>
        </p:blipFill>
        <p:spPr bwMode="auto">
          <a:xfrm>
            <a:off x="6032530" y="668881"/>
            <a:ext cx="4029046" cy="1196477"/>
          </a:xfrm>
          <a:prstGeom prst="rect">
            <a:avLst/>
          </a:prstGeom>
          <a:noFill/>
          <a:ln w="9525">
            <a:noFill/>
            <a:miter lim="800000"/>
            <a:headEnd/>
            <a:tailEnd/>
          </a:ln>
        </p:spPr>
      </p:pic>
    </p:spTree>
    <p:extLst>
      <p:ext uri="{BB962C8B-B14F-4D97-AF65-F5344CB8AC3E}">
        <p14:creationId xmlns:p14="http://schemas.microsoft.com/office/powerpoint/2010/main" val="8699257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SCTlogo.jpg">
            <a:extLst>
              <a:ext uri="{FF2B5EF4-FFF2-40B4-BE49-F238E27FC236}">
                <a16:creationId xmlns:a16="http://schemas.microsoft.com/office/drawing/2014/main" id="{B82BBA5F-74FE-4DE3-A381-70815C40EC69}"/>
              </a:ext>
            </a:extLst>
          </p:cNvPr>
          <p:cNvPicPr>
            <a:picLocks noChangeAspect="1"/>
          </p:cNvPicPr>
          <p:nvPr/>
        </p:nvPicPr>
        <p:blipFill>
          <a:blip r:embed="rId2" cstate="print"/>
          <a:srcRect/>
          <a:stretch>
            <a:fillRect/>
          </a:stretch>
        </p:blipFill>
        <p:spPr bwMode="auto">
          <a:xfrm>
            <a:off x="6032530" y="668881"/>
            <a:ext cx="4029046" cy="1196477"/>
          </a:xfrm>
          <a:prstGeom prst="rect">
            <a:avLst/>
          </a:prstGeom>
          <a:noFill/>
          <a:ln w="9525">
            <a:noFill/>
            <a:miter lim="800000"/>
            <a:headEnd/>
            <a:tailEnd/>
          </a:ln>
        </p:spPr>
      </p:pic>
      <p:sp>
        <p:nvSpPr>
          <p:cNvPr id="3" name="Right Triangle 2">
            <a:extLst>
              <a:ext uri="{FF2B5EF4-FFF2-40B4-BE49-F238E27FC236}">
                <a16:creationId xmlns:a16="http://schemas.microsoft.com/office/drawing/2014/main" id="{F29EF66A-443A-4169-A6E2-C4AAB604F220}"/>
              </a:ext>
            </a:extLst>
          </p:cNvPr>
          <p:cNvSpPr/>
          <p:nvPr/>
        </p:nvSpPr>
        <p:spPr>
          <a:xfrm>
            <a:off x="2057400" y="668881"/>
            <a:ext cx="6858000" cy="2291305"/>
          </a:xfrm>
          <a:prstGeom prst="rtTriangle">
            <a:avLst/>
          </a:prstGeom>
          <a:solidFill>
            <a:srgbClr val="2B52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8019AFB-E41D-4444-A5B8-C290F9697F00}"/>
              </a:ext>
            </a:extLst>
          </p:cNvPr>
          <p:cNvSpPr/>
          <p:nvPr/>
        </p:nvSpPr>
        <p:spPr>
          <a:xfrm>
            <a:off x="2057400" y="3117276"/>
            <a:ext cx="8153400" cy="1938992"/>
          </a:xfrm>
          <a:prstGeom prst="rect">
            <a:avLst/>
          </a:prstGeom>
        </p:spPr>
        <p:txBody>
          <a:bodyPr wrap="square">
            <a:spAutoFit/>
          </a:bodyPr>
          <a:lstStyle/>
          <a:p>
            <a:pPr algn="ctr"/>
            <a:r>
              <a:rPr lang="en-US" sz="6000" dirty="0">
                <a:solidFill>
                  <a:srgbClr val="2B52BF"/>
                </a:solidFill>
                <a:effectLst>
                  <a:outerShdw blurRad="38100" dist="38100" dir="2700000" algn="tl">
                    <a:srgbClr val="000000">
                      <a:alpha val="43137"/>
                    </a:srgbClr>
                  </a:outerShdw>
                </a:effectLst>
                <a:latin typeface="Franklin Gothic Heavy" panose="020B0903020102020204" pitchFamily="34" charset="0"/>
              </a:rPr>
              <a:t>Communications Committee Update</a:t>
            </a:r>
            <a:endParaRPr lang="en-US" sz="6000" dirty="0">
              <a:latin typeface="Franklin Gothic Heavy" panose="020B0903020102020204" pitchFamily="34" charset="0"/>
            </a:endParaRPr>
          </a:p>
        </p:txBody>
      </p:sp>
      <p:sp>
        <p:nvSpPr>
          <p:cNvPr id="5" name="TextBox 4">
            <a:extLst>
              <a:ext uri="{FF2B5EF4-FFF2-40B4-BE49-F238E27FC236}">
                <a16:creationId xmlns:a16="http://schemas.microsoft.com/office/drawing/2014/main" id="{376C8C6F-F00B-4609-90B1-9FA35B953CA7}"/>
              </a:ext>
            </a:extLst>
          </p:cNvPr>
          <p:cNvSpPr txBox="1"/>
          <p:nvPr/>
        </p:nvSpPr>
        <p:spPr>
          <a:xfrm>
            <a:off x="3962400" y="5181601"/>
            <a:ext cx="4343400" cy="646331"/>
          </a:xfrm>
          <a:prstGeom prst="rect">
            <a:avLst/>
          </a:prstGeom>
          <a:noFill/>
        </p:spPr>
        <p:txBody>
          <a:bodyPr wrap="square" rtlCol="0">
            <a:spAutoFit/>
          </a:bodyPr>
          <a:lstStyle/>
          <a:p>
            <a:pPr algn="ctr"/>
            <a:r>
              <a:rPr lang="en-US" sz="3600" dirty="0">
                <a:latin typeface="Franklin Gothic Medium Cond" panose="020B0606030402020204" pitchFamily="34" charset="0"/>
              </a:rPr>
              <a:t>Leslie Ain McClure</a:t>
            </a:r>
          </a:p>
        </p:txBody>
      </p:sp>
    </p:spTree>
    <p:extLst>
      <p:ext uri="{BB962C8B-B14F-4D97-AF65-F5344CB8AC3E}">
        <p14:creationId xmlns:p14="http://schemas.microsoft.com/office/powerpoint/2010/main" val="1434854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839744"/>
            <a:ext cx="7886700" cy="994172"/>
          </a:xfrm>
        </p:spPr>
        <p:txBody>
          <a:bodyPr/>
          <a:lstStyle/>
          <a:p>
            <a:pPr algn="ctr"/>
            <a:r>
              <a:rPr lang="en-US" dirty="0">
                <a:latin typeface="Arial" charset="0"/>
                <a:ea typeface="Arial" charset="0"/>
                <a:cs typeface="Arial" charset="0"/>
              </a:rPr>
              <a:t>SCT Conduct Policy</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9746" y="1678159"/>
            <a:ext cx="5329238" cy="1307306"/>
          </a:xfrm>
          <a:prstGeom prst="rect">
            <a:avLst/>
          </a:prstGeom>
          <a:ln>
            <a:solidFill>
              <a:schemeClr val="bg1"/>
            </a:solidFill>
          </a:ln>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2651" y="2866380"/>
            <a:ext cx="7936706" cy="1693069"/>
          </a:xfrm>
          <a:prstGeom prst="rect">
            <a:avLst/>
          </a:prstGeom>
          <a:ln>
            <a:solidFill>
              <a:schemeClr val="bg1"/>
            </a:solidFill>
          </a:ln>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5727" y="3917076"/>
            <a:ext cx="5896535" cy="1981023"/>
          </a:xfrm>
          <a:prstGeom prst="rect">
            <a:avLst/>
          </a:prstGeom>
          <a:ln>
            <a:solidFill>
              <a:schemeClr val="bg1"/>
            </a:solidFill>
          </a:ln>
        </p:spPr>
      </p:pic>
      <p:pic>
        <p:nvPicPr>
          <p:cNvPr id="7" name="Content Placeholder 6"/>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258617" y="2298146"/>
            <a:ext cx="7674769" cy="2782433"/>
          </a:xfrm>
          <a:ln>
            <a:solidFill>
              <a:schemeClr val="bg1"/>
            </a:solidFill>
          </a:ln>
        </p:spPr>
      </p:pic>
    </p:spTree>
    <p:extLst>
      <p:ext uri="{BB962C8B-B14F-4D97-AF65-F5344CB8AC3E}">
        <p14:creationId xmlns:p14="http://schemas.microsoft.com/office/powerpoint/2010/main" val="1370818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Arial" charset="0"/>
                <a:ea typeface="Arial" charset="0"/>
                <a:cs typeface="Arial" charset="0"/>
              </a:rPr>
              <a:t>Communications Committee</a:t>
            </a:r>
          </a:p>
        </p:txBody>
      </p:sp>
      <p:sp>
        <p:nvSpPr>
          <p:cNvPr id="4" name="TextBox 3"/>
          <p:cNvSpPr txBox="1"/>
          <p:nvPr/>
        </p:nvSpPr>
        <p:spPr>
          <a:xfrm>
            <a:off x="1595263" y="3802157"/>
            <a:ext cx="2634055" cy="646331"/>
          </a:xfrm>
          <a:prstGeom prst="rect">
            <a:avLst/>
          </a:prstGeom>
          <a:noFill/>
        </p:spPr>
        <p:txBody>
          <a:bodyPr wrap="none" rtlCol="0">
            <a:spAutoFit/>
          </a:bodyPr>
          <a:lstStyle/>
          <a:p>
            <a:pPr algn="ctr"/>
            <a:r>
              <a:rPr lang="en-US" dirty="0">
                <a:latin typeface="Arial" charset="0"/>
                <a:ea typeface="Arial" charset="0"/>
                <a:cs typeface="Arial" charset="0"/>
              </a:rPr>
              <a:t>Elizabeth Garrett-Mayer</a:t>
            </a:r>
          </a:p>
          <a:p>
            <a:pPr algn="ctr"/>
            <a:r>
              <a:rPr lang="en-US" dirty="0">
                <a:latin typeface="Arial" charset="0"/>
                <a:ea typeface="Arial" charset="0"/>
                <a:cs typeface="Arial" charset="0"/>
              </a:rPr>
              <a:t>Co-Chair</a:t>
            </a:r>
          </a:p>
        </p:txBody>
      </p:sp>
      <p:sp>
        <p:nvSpPr>
          <p:cNvPr id="5" name="TextBox 4"/>
          <p:cNvSpPr txBox="1"/>
          <p:nvPr/>
        </p:nvSpPr>
        <p:spPr>
          <a:xfrm>
            <a:off x="4185555" y="4689842"/>
            <a:ext cx="1890262" cy="646331"/>
          </a:xfrm>
          <a:prstGeom prst="rect">
            <a:avLst/>
          </a:prstGeom>
          <a:noFill/>
        </p:spPr>
        <p:txBody>
          <a:bodyPr wrap="none" rtlCol="0">
            <a:spAutoFit/>
          </a:bodyPr>
          <a:lstStyle/>
          <a:p>
            <a:pPr algn="ctr"/>
            <a:r>
              <a:rPr lang="en-US" dirty="0">
                <a:latin typeface="Arial" charset="0"/>
                <a:ea typeface="Arial" charset="0"/>
                <a:cs typeface="Arial" charset="0"/>
              </a:rPr>
              <a:t>Domenic Reda</a:t>
            </a:r>
          </a:p>
          <a:p>
            <a:pPr algn="ctr"/>
            <a:r>
              <a:rPr lang="en-US" dirty="0">
                <a:latin typeface="Arial" charset="0"/>
                <a:ea typeface="Arial" charset="0"/>
                <a:cs typeface="Arial" charset="0"/>
              </a:rPr>
              <a:t>Newsletter Chair</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6048" y="2125267"/>
            <a:ext cx="2196994" cy="163605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5941" y="3046692"/>
            <a:ext cx="1549493" cy="1510931"/>
          </a:xfrm>
          <a:prstGeom prst="rect">
            <a:avLst/>
          </a:prstGeom>
        </p:spPr>
      </p:pic>
      <p:sp>
        <p:nvSpPr>
          <p:cNvPr id="8" name="TextBox 7"/>
          <p:cNvSpPr txBox="1"/>
          <p:nvPr/>
        </p:nvSpPr>
        <p:spPr>
          <a:xfrm>
            <a:off x="6271722" y="3821837"/>
            <a:ext cx="1629613" cy="646331"/>
          </a:xfrm>
          <a:prstGeom prst="rect">
            <a:avLst/>
          </a:prstGeom>
          <a:noFill/>
        </p:spPr>
        <p:txBody>
          <a:bodyPr wrap="none" rtlCol="0">
            <a:spAutoFit/>
          </a:bodyPr>
          <a:lstStyle/>
          <a:p>
            <a:pPr algn="ctr"/>
            <a:r>
              <a:rPr lang="en-US" dirty="0">
                <a:latin typeface="Arial" charset="0"/>
                <a:ea typeface="Arial" charset="0"/>
                <a:cs typeface="Arial" charset="0"/>
              </a:rPr>
              <a:t>Scott Rushing</a:t>
            </a:r>
          </a:p>
          <a:p>
            <a:pPr algn="ctr"/>
            <a:r>
              <a:rPr lang="en-US" dirty="0">
                <a:latin typeface="Arial" charset="0"/>
                <a:ea typeface="Arial" charset="0"/>
                <a:cs typeface="Arial" charset="0"/>
              </a:rPr>
              <a:t>Website Chair</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7696" y="2230023"/>
            <a:ext cx="1467028" cy="1467028"/>
          </a:xfrm>
          <a:prstGeom prst="rect">
            <a:avLst/>
          </a:prstGeom>
        </p:spPr>
      </p:pic>
      <p:sp>
        <p:nvSpPr>
          <p:cNvPr id="10" name="TextBox 9"/>
          <p:cNvSpPr txBox="1"/>
          <p:nvPr/>
        </p:nvSpPr>
        <p:spPr>
          <a:xfrm>
            <a:off x="8119693" y="4690020"/>
            <a:ext cx="2121094" cy="646331"/>
          </a:xfrm>
          <a:prstGeom prst="rect">
            <a:avLst/>
          </a:prstGeom>
          <a:noFill/>
        </p:spPr>
        <p:txBody>
          <a:bodyPr wrap="none" rtlCol="0">
            <a:spAutoFit/>
          </a:bodyPr>
          <a:lstStyle/>
          <a:p>
            <a:pPr algn="ctr"/>
            <a:r>
              <a:rPr lang="en-US" dirty="0">
                <a:latin typeface="Arial" charset="0"/>
                <a:ea typeface="Arial" charset="0"/>
                <a:cs typeface="Arial" charset="0"/>
              </a:rPr>
              <a:t>Chris Coffey</a:t>
            </a:r>
          </a:p>
          <a:p>
            <a:pPr algn="ctr"/>
            <a:r>
              <a:rPr lang="en-US" dirty="0">
                <a:latin typeface="Arial" charset="0"/>
                <a:ea typeface="Arial" charset="0"/>
                <a:cs typeface="Arial" charset="0"/>
              </a:rPr>
              <a:t>Social Media Chair</a:t>
            </a: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61114" y="2810034"/>
            <a:ext cx="1238250" cy="1733550"/>
          </a:xfrm>
          <a:prstGeom prst="rect">
            <a:avLst/>
          </a:prstGeom>
        </p:spPr>
      </p:pic>
    </p:spTree>
    <p:extLst>
      <p:ext uri="{BB962C8B-B14F-4D97-AF65-F5344CB8AC3E}">
        <p14:creationId xmlns:p14="http://schemas.microsoft.com/office/powerpoint/2010/main" val="13504348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857251"/>
            <a:ext cx="7886700" cy="994172"/>
          </a:xfrm>
        </p:spPr>
        <p:txBody>
          <a:bodyPr/>
          <a:lstStyle/>
          <a:p>
            <a:pPr algn="ctr"/>
            <a:r>
              <a:rPr lang="en-US" dirty="0">
                <a:latin typeface="Arial" charset="0"/>
                <a:ea typeface="Arial" charset="0"/>
                <a:cs typeface="Arial" charset="0"/>
              </a:rPr>
              <a:t>SCT Website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3500" y="2325838"/>
            <a:ext cx="1905000" cy="2486025"/>
          </a:xfrm>
          <a:prstGeom prst="rect">
            <a:avLst/>
          </a:prstGeom>
        </p:spPr>
      </p:pic>
      <p:sp>
        <p:nvSpPr>
          <p:cNvPr id="6" name="TextBox 5"/>
          <p:cNvSpPr txBox="1"/>
          <p:nvPr/>
        </p:nvSpPr>
        <p:spPr>
          <a:xfrm>
            <a:off x="5210662" y="4974654"/>
            <a:ext cx="1770678" cy="646331"/>
          </a:xfrm>
          <a:prstGeom prst="rect">
            <a:avLst/>
          </a:prstGeom>
          <a:noFill/>
        </p:spPr>
        <p:txBody>
          <a:bodyPr wrap="none" rtlCol="0">
            <a:spAutoFit/>
          </a:bodyPr>
          <a:lstStyle/>
          <a:p>
            <a:pPr algn="ctr"/>
            <a:r>
              <a:rPr lang="en-US" dirty="0">
                <a:latin typeface="Arial" charset="0"/>
                <a:ea typeface="Arial" charset="0"/>
                <a:cs typeface="Arial" charset="0"/>
              </a:rPr>
              <a:t>John </a:t>
            </a:r>
            <a:r>
              <a:rPr lang="en-US" dirty="0" err="1">
                <a:latin typeface="Arial" charset="0"/>
                <a:ea typeface="Arial" charset="0"/>
                <a:cs typeface="Arial" charset="0"/>
              </a:rPr>
              <a:t>Hepler</a:t>
            </a:r>
            <a:endParaRPr lang="en-US" dirty="0">
              <a:latin typeface="Arial" charset="0"/>
              <a:ea typeface="Arial" charset="0"/>
              <a:cs typeface="Arial" charset="0"/>
            </a:endParaRPr>
          </a:p>
          <a:p>
            <a:pPr algn="ctr"/>
            <a:r>
              <a:rPr lang="en-US" dirty="0">
                <a:latin typeface="Arial" charset="0"/>
                <a:ea typeface="Arial" charset="0"/>
                <a:cs typeface="Arial" charset="0"/>
              </a:rPr>
              <a:t>Web Developer</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21076467">
            <a:off x="2157339" y="1597535"/>
            <a:ext cx="5156646" cy="3488781"/>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11780">
            <a:off x="4298617" y="1303375"/>
            <a:ext cx="5798115" cy="4077103"/>
          </a:xfrm>
          <a:prstGeom prst="rect">
            <a:avLst/>
          </a:prstGeom>
        </p:spPr>
      </p:pic>
    </p:spTree>
    <p:extLst>
      <p:ext uri="{BB962C8B-B14F-4D97-AF65-F5344CB8AC3E}">
        <p14:creationId xmlns:p14="http://schemas.microsoft.com/office/powerpoint/2010/main" val="562398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Arial" charset="0"/>
                <a:ea typeface="Arial" charset="0"/>
                <a:cs typeface="Arial" charset="0"/>
              </a:rPr>
              <a:t>Communications Committee</a:t>
            </a:r>
          </a:p>
        </p:txBody>
      </p:sp>
      <p:sp>
        <p:nvSpPr>
          <p:cNvPr id="3" name="Content Placeholder 2"/>
          <p:cNvSpPr>
            <a:spLocks noGrp="1"/>
          </p:cNvSpPr>
          <p:nvPr>
            <p:ph idx="1"/>
          </p:nvPr>
        </p:nvSpPr>
        <p:spPr>
          <a:xfrm>
            <a:off x="2152650" y="2226469"/>
            <a:ext cx="7886700" cy="3263504"/>
          </a:xfrm>
        </p:spPr>
        <p:txBody>
          <a:bodyPr/>
          <a:lstStyle/>
          <a:p>
            <a:r>
              <a:rPr lang="en-US" sz="3000" dirty="0">
                <a:latin typeface="Arial" charset="0"/>
                <a:ea typeface="Arial" charset="0"/>
                <a:cs typeface="Arial" charset="0"/>
              </a:rPr>
              <a:t>What we need:</a:t>
            </a:r>
          </a:p>
          <a:p>
            <a:pPr lvl="1"/>
            <a:r>
              <a:rPr lang="en-US" sz="2100" dirty="0">
                <a:latin typeface="Arial" charset="0"/>
                <a:ea typeface="Arial" charset="0"/>
                <a:cs typeface="Arial" charset="0"/>
              </a:rPr>
              <a:t>Volunteers for subcommittees</a:t>
            </a:r>
          </a:p>
          <a:p>
            <a:pPr lvl="1"/>
            <a:r>
              <a:rPr lang="en-US" sz="2100" dirty="0">
                <a:latin typeface="Arial" charset="0"/>
                <a:ea typeface="Arial" charset="0"/>
                <a:cs typeface="Arial" charset="0"/>
              </a:rPr>
              <a:t>Content for the website</a:t>
            </a:r>
          </a:p>
          <a:p>
            <a:pPr lvl="1"/>
            <a:r>
              <a:rPr lang="en-US" sz="2100" dirty="0">
                <a:latin typeface="Arial" charset="0"/>
                <a:ea typeface="Arial" charset="0"/>
                <a:cs typeface="Arial" charset="0"/>
              </a:rPr>
              <a:t>Content for the newsletter</a:t>
            </a:r>
          </a:p>
        </p:txBody>
      </p:sp>
    </p:spTree>
    <p:extLst>
      <p:ext uri="{BB962C8B-B14F-4D97-AF65-F5344CB8AC3E}">
        <p14:creationId xmlns:p14="http://schemas.microsoft.com/office/powerpoint/2010/main" val="6243928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SCTlogo.jpg">
            <a:extLst>
              <a:ext uri="{FF2B5EF4-FFF2-40B4-BE49-F238E27FC236}">
                <a16:creationId xmlns:a16="http://schemas.microsoft.com/office/drawing/2014/main" id="{B82BBA5F-74FE-4DE3-A381-70815C40EC69}"/>
              </a:ext>
            </a:extLst>
          </p:cNvPr>
          <p:cNvPicPr>
            <a:picLocks noChangeAspect="1"/>
          </p:cNvPicPr>
          <p:nvPr/>
        </p:nvPicPr>
        <p:blipFill>
          <a:blip r:embed="rId2" cstate="print"/>
          <a:srcRect/>
          <a:stretch>
            <a:fillRect/>
          </a:stretch>
        </p:blipFill>
        <p:spPr bwMode="auto">
          <a:xfrm>
            <a:off x="6032530" y="668881"/>
            <a:ext cx="4029046" cy="1196477"/>
          </a:xfrm>
          <a:prstGeom prst="rect">
            <a:avLst/>
          </a:prstGeom>
          <a:noFill/>
          <a:ln w="9525">
            <a:noFill/>
            <a:miter lim="800000"/>
            <a:headEnd/>
            <a:tailEnd/>
          </a:ln>
        </p:spPr>
      </p:pic>
      <p:sp>
        <p:nvSpPr>
          <p:cNvPr id="3" name="Right Triangle 2">
            <a:extLst>
              <a:ext uri="{FF2B5EF4-FFF2-40B4-BE49-F238E27FC236}">
                <a16:creationId xmlns:a16="http://schemas.microsoft.com/office/drawing/2014/main" id="{F29EF66A-443A-4169-A6E2-C4AAB604F220}"/>
              </a:ext>
            </a:extLst>
          </p:cNvPr>
          <p:cNvSpPr/>
          <p:nvPr/>
        </p:nvSpPr>
        <p:spPr>
          <a:xfrm>
            <a:off x="2057400" y="668881"/>
            <a:ext cx="6858000" cy="2291305"/>
          </a:xfrm>
          <a:prstGeom prst="rtTriangle">
            <a:avLst/>
          </a:prstGeom>
          <a:solidFill>
            <a:srgbClr val="2B52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8019AFB-E41D-4444-A5B8-C290F9697F00}"/>
              </a:ext>
            </a:extLst>
          </p:cNvPr>
          <p:cNvSpPr/>
          <p:nvPr/>
        </p:nvSpPr>
        <p:spPr>
          <a:xfrm>
            <a:off x="2057400" y="3121990"/>
            <a:ext cx="8153400" cy="1938992"/>
          </a:xfrm>
          <a:prstGeom prst="rect">
            <a:avLst/>
          </a:prstGeom>
        </p:spPr>
        <p:txBody>
          <a:bodyPr wrap="square">
            <a:spAutoFit/>
          </a:bodyPr>
          <a:lstStyle/>
          <a:p>
            <a:pPr algn="ctr"/>
            <a:r>
              <a:rPr lang="en-US" sz="6000" dirty="0">
                <a:solidFill>
                  <a:srgbClr val="2B52BF"/>
                </a:solidFill>
                <a:effectLst>
                  <a:outerShdw blurRad="38100" dist="38100" dir="2700000" algn="tl">
                    <a:srgbClr val="000000">
                      <a:alpha val="43137"/>
                    </a:srgbClr>
                  </a:outerShdw>
                </a:effectLst>
                <a:latin typeface="Franklin Gothic Heavy" panose="020B0903020102020204" pitchFamily="34" charset="0"/>
              </a:rPr>
              <a:t>Chalmers Student Scholarship</a:t>
            </a:r>
            <a:endParaRPr lang="en-US" sz="6000" dirty="0">
              <a:latin typeface="Franklin Gothic Heavy" panose="020B0903020102020204" pitchFamily="34" charset="0"/>
            </a:endParaRPr>
          </a:p>
        </p:txBody>
      </p:sp>
      <p:sp>
        <p:nvSpPr>
          <p:cNvPr id="5" name="TextBox 4">
            <a:extLst>
              <a:ext uri="{FF2B5EF4-FFF2-40B4-BE49-F238E27FC236}">
                <a16:creationId xmlns:a16="http://schemas.microsoft.com/office/drawing/2014/main" id="{376C8C6F-F00B-4609-90B1-9FA35B953CA7}"/>
              </a:ext>
            </a:extLst>
          </p:cNvPr>
          <p:cNvSpPr txBox="1"/>
          <p:nvPr/>
        </p:nvSpPr>
        <p:spPr>
          <a:xfrm>
            <a:off x="3924300" y="5181601"/>
            <a:ext cx="4343400" cy="646331"/>
          </a:xfrm>
          <a:prstGeom prst="rect">
            <a:avLst/>
          </a:prstGeom>
          <a:noFill/>
        </p:spPr>
        <p:txBody>
          <a:bodyPr wrap="square" rtlCol="0">
            <a:spAutoFit/>
          </a:bodyPr>
          <a:lstStyle/>
          <a:p>
            <a:pPr algn="ctr"/>
            <a:r>
              <a:rPr lang="en-US" sz="3600" dirty="0">
                <a:latin typeface="Franklin Gothic Medium Cond" panose="020B0606030402020204" pitchFamily="34" charset="0"/>
              </a:rPr>
              <a:t>Jim Dignam</a:t>
            </a:r>
          </a:p>
        </p:txBody>
      </p:sp>
    </p:spTree>
    <p:extLst>
      <p:ext uri="{BB962C8B-B14F-4D97-AF65-F5344CB8AC3E}">
        <p14:creationId xmlns:p14="http://schemas.microsoft.com/office/powerpoint/2010/main" val="3519364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765287-7896-46AA-BD41-635F8531CF89}"/>
              </a:ext>
            </a:extLst>
          </p:cNvPr>
          <p:cNvSpPr/>
          <p:nvPr/>
        </p:nvSpPr>
        <p:spPr>
          <a:xfrm>
            <a:off x="2209800" y="1863013"/>
            <a:ext cx="7886700" cy="5016758"/>
          </a:xfrm>
          <a:prstGeom prst="rect">
            <a:avLst/>
          </a:prstGeom>
        </p:spPr>
        <p:txBody>
          <a:bodyPr wrap="square">
            <a:spAutoFit/>
          </a:bodyPr>
          <a:lstStyle/>
          <a:p>
            <a:r>
              <a:rPr lang="en-US" sz="2400" dirty="0">
                <a:solidFill>
                  <a:schemeClr val="tx1">
                    <a:lumMod val="95000"/>
                    <a:lumOff val="5000"/>
                  </a:schemeClr>
                </a:solidFill>
                <a:latin typeface="Franklin Gothic Medium Cond" panose="020B0606030402020204" pitchFamily="34" charset="0"/>
              </a:rPr>
              <a:t>This Scholarship was named in honor of Dr. Thomas C. Chalmers, who was a founding member of the SCT, served on the Board and was President in 1984.</a:t>
            </a:r>
          </a:p>
          <a:p>
            <a:endParaRPr lang="en-US" sz="2400" dirty="0">
              <a:solidFill>
                <a:schemeClr val="tx1">
                  <a:lumMod val="95000"/>
                  <a:lumOff val="5000"/>
                </a:schemeClr>
              </a:solidFill>
              <a:latin typeface="Franklin Gothic Medium Cond" panose="020B0606030402020204" pitchFamily="34" charset="0"/>
            </a:endParaRPr>
          </a:p>
          <a:p>
            <a:r>
              <a:rPr lang="en-US" sz="2400" dirty="0">
                <a:solidFill>
                  <a:schemeClr val="tx1">
                    <a:lumMod val="95000"/>
                    <a:lumOff val="5000"/>
                  </a:schemeClr>
                </a:solidFill>
                <a:latin typeface="Franklin Gothic Medium Cond" panose="020B0606030402020204" pitchFamily="34" charset="0"/>
              </a:rPr>
              <a:t>Dr. Chalmers was a dedicated early advocate of randomized trials, evidence-based medicine, pioneered methods and practices that have become standards today. </a:t>
            </a:r>
            <a:br>
              <a:rPr lang="en-US" sz="2400" dirty="0">
                <a:solidFill>
                  <a:schemeClr val="tx1">
                    <a:lumMod val="95000"/>
                    <a:lumOff val="5000"/>
                  </a:schemeClr>
                </a:solidFill>
                <a:latin typeface="Franklin Gothic Medium Cond" panose="020B0606030402020204" pitchFamily="34" charset="0"/>
              </a:rPr>
            </a:br>
            <a:br>
              <a:rPr lang="en-US" sz="2400" dirty="0">
                <a:solidFill>
                  <a:schemeClr val="tx1">
                    <a:lumMod val="95000"/>
                    <a:lumOff val="5000"/>
                  </a:schemeClr>
                </a:solidFill>
                <a:latin typeface="Franklin Gothic Medium Cond" panose="020B0606030402020204" pitchFamily="34" charset="0"/>
              </a:rPr>
            </a:br>
            <a:r>
              <a:rPr lang="en-US" sz="2400" dirty="0">
                <a:solidFill>
                  <a:schemeClr val="tx1">
                    <a:lumMod val="95000"/>
                    <a:lumOff val="5000"/>
                  </a:schemeClr>
                </a:solidFill>
                <a:latin typeface="Franklin Gothic Medium Cond" panose="020B0606030402020204" pitchFamily="34" charset="0"/>
              </a:rPr>
              <a:t>Students enrolled in a degree program of an accredited college or university, or post-doctoral fellows are eligible to apply for the scholarship.</a:t>
            </a:r>
            <a:br>
              <a:rPr lang="en-US" sz="2800" dirty="0"/>
            </a:br>
            <a:br>
              <a:rPr lang="en-US" sz="2800" dirty="0"/>
            </a:br>
            <a:endParaRPr lang="en-US" sz="2800" dirty="0"/>
          </a:p>
        </p:txBody>
      </p:sp>
      <p:sp>
        <p:nvSpPr>
          <p:cNvPr id="3" name="TextBox 2">
            <a:extLst>
              <a:ext uri="{FF2B5EF4-FFF2-40B4-BE49-F238E27FC236}">
                <a16:creationId xmlns:a16="http://schemas.microsoft.com/office/drawing/2014/main" id="{5F54193F-4251-47EA-B46C-AC2FDEB085D6}"/>
              </a:ext>
            </a:extLst>
          </p:cNvPr>
          <p:cNvSpPr txBox="1"/>
          <p:nvPr/>
        </p:nvSpPr>
        <p:spPr>
          <a:xfrm>
            <a:off x="2095500" y="457201"/>
            <a:ext cx="8001000" cy="1200329"/>
          </a:xfrm>
          <a:prstGeom prst="rect">
            <a:avLst/>
          </a:prstGeom>
          <a:noFill/>
        </p:spPr>
        <p:txBody>
          <a:bodyPr wrap="square" rtlCol="0">
            <a:spAutoFit/>
          </a:bodyPr>
          <a:lstStyle/>
          <a:p>
            <a:pPr algn="ctr"/>
            <a:r>
              <a:rPr lang="en-US" sz="3600" dirty="0">
                <a:solidFill>
                  <a:srgbClr val="2B52BF"/>
                </a:solidFill>
                <a:latin typeface="Franklin Gothic Heavy" panose="020B0903020102020204" pitchFamily="34" charset="0"/>
              </a:rPr>
              <a:t>The Dr. Thomas C. Chalmers</a:t>
            </a:r>
          </a:p>
          <a:p>
            <a:pPr algn="ctr"/>
            <a:r>
              <a:rPr lang="en-US" sz="3600" dirty="0">
                <a:solidFill>
                  <a:srgbClr val="2B52BF"/>
                </a:solidFill>
                <a:latin typeface="Franklin Gothic Heavy" panose="020B0903020102020204" pitchFamily="34" charset="0"/>
              </a:rPr>
              <a:t>Student Scholarship</a:t>
            </a:r>
          </a:p>
        </p:txBody>
      </p:sp>
    </p:spTree>
    <p:extLst>
      <p:ext uri="{BB962C8B-B14F-4D97-AF65-F5344CB8AC3E}">
        <p14:creationId xmlns:p14="http://schemas.microsoft.com/office/powerpoint/2010/main" val="17196579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3640116-3B8F-487A-8FFB-AB85F50C21AC}"/>
              </a:ext>
            </a:extLst>
          </p:cNvPr>
          <p:cNvSpPr txBox="1"/>
          <p:nvPr/>
        </p:nvSpPr>
        <p:spPr>
          <a:xfrm>
            <a:off x="2095500" y="762001"/>
            <a:ext cx="8001000" cy="1200329"/>
          </a:xfrm>
          <a:prstGeom prst="rect">
            <a:avLst/>
          </a:prstGeom>
          <a:noFill/>
        </p:spPr>
        <p:txBody>
          <a:bodyPr wrap="square" rtlCol="0">
            <a:spAutoFit/>
          </a:bodyPr>
          <a:lstStyle/>
          <a:p>
            <a:pPr algn="ctr"/>
            <a:r>
              <a:rPr lang="en-US" sz="3600" dirty="0">
                <a:solidFill>
                  <a:srgbClr val="2B52BF"/>
                </a:solidFill>
                <a:latin typeface="Franklin Gothic Heavy" panose="020B0903020102020204" pitchFamily="34" charset="0"/>
              </a:rPr>
              <a:t>The Dr. Thomas C. Chalmers</a:t>
            </a:r>
          </a:p>
          <a:p>
            <a:pPr algn="ctr"/>
            <a:r>
              <a:rPr lang="en-US" sz="3600" dirty="0">
                <a:solidFill>
                  <a:srgbClr val="2B52BF"/>
                </a:solidFill>
                <a:latin typeface="Franklin Gothic Heavy" panose="020B0903020102020204" pitchFamily="34" charset="0"/>
              </a:rPr>
              <a:t>Student Scholarship</a:t>
            </a:r>
          </a:p>
        </p:txBody>
      </p:sp>
      <p:pic>
        <p:nvPicPr>
          <p:cNvPr id="4" name="Picture 3">
            <a:extLst>
              <a:ext uri="{FF2B5EF4-FFF2-40B4-BE49-F238E27FC236}">
                <a16:creationId xmlns:a16="http://schemas.microsoft.com/office/drawing/2014/main" id="{34EB5B52-28BD-4307-871D-3D4921F2893E}"/>
              </a:ext>
            </a:extLst>
          </p:cNvPr>
          <p:cNvPicPr>
            <a:picLocks noChangeAspect="1"/>
          </p:cNvPicPr>
          <p:nvPr/>
        </p:nvPicPr>
        <p:blipFill rotWithShape="1">
          <a:blip r:embed="rId2"/>
          <a:srcRect l="8333" t="30741" r="6250" b="8519"/>
          <a:stretch/>
        </p:blipFill>
        <p:spPr>
          <a:xfrm>
            <a:off x="1929493" y="2438400"/>
            <a:ext cx="8382000" cy="3352800"/>
          </a:xfrm>
          <a:prstGeom prst="rect">
            <a:avLst/>
          </a:prstGeom>
        </p:spPr>
      </p:pic>
    </p:spTree>
    <p:extLst>
      <p:ext uri="{BB962C8B-B14F-4D97-AF65-F5344CB8AC3E}">
        <p14:creationId xmlns:p14="http://schemas.microsoft.com/office/powerpoint/2010/main" val="8220031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SCTlogo.jpg">
            <a:extLst>
              <a:ext uri="{FF2B5EF4-FFF2-40B4-BE49-F238E27FC236}">
                <a16:creationId xmlns:a16="http://schemas.microsoft.com/office/drawing/2014/main" id="{B82BBA5F-74FE-4DE3-A381-70815C40EC69}"/>
              </a:ext>
            </a:extLst>
          </p:cNvPr>
          <p:cNvPicPr>
            <a:picLocks noChangeAspect="1"/>
          </p:cNvPicPr>
          <p:nvPr/>
        </p:nvPicPr>
        <p:blipFill>
          <a:blip r:embed="rId2" cstate="print"/>
          <a:srcRect/>
          <a:stretch>
            <a:fillRect/>
          </a:stretch>
        </p:blipFill>
        <p:spPr bwMode="auto">
          <a:xfrm>
            <a:off x="6032530" y="668881"/>
            <a:ext cx="4029046" cy="1196477"/>
          </a:xfrm>
          <a:prstGeom prst="rect">
            <a:avLst/>
          </a:prstGeom>
          <a:noFill/>
          <a:ln w="9525">
            <a:noFill/>
            <a:miter lim="800000"/>
            <a:headEnd/>
            <a:tailEnd/>
          </a:ln>
        </p:spPr>
      </p:pic>
      <p:sp>
        <p:nvSpPr>
          <p:cNvPr id="3" name="Right Triangle 2">
            <a:extLst>
              <a:ext uri="{FF2B5EF4-FFF2-40B4-BE49-F238E27FC236}">
                <a16:creationId xmlns:a16="http://schemas.microsoft.com/office/drawing/2014/main" id="{F29EF66A-443A-4169-A6E2-C4AAB604F220}"/>
              </a:ext>
            </a:extLst>
          </p:cNvPr>
          <p:cNvSpPr/>
          <p:nvPr/>
        </p:nvSpPr>
        <p:spPr>
          <a:xfrm>
            <a:off x="2057400" y="668881"/>
            <a:ext cx="6858000" cy="2291305"/>
          </a:xfrm>
          <a:prstGeom prst="rtTriangle">
            <a:avLst/>
          </a:prstGeom>
          <a:solidFill>
            <a:srgbClr val="2B52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8019AFB-E41D-4444-A5B8-C290F9697F00}"/>
              </a:ext>
            </a:extLst>
          </p:cNvPr>
          <p:cNvSpPr/>
          <p:nvPr/>
        </p:nvSpPr>
        <p:spPr>
          <a:xfrm>
            <a:off x="2090057" y="3505201"/>
            <a:ext cx="8153400" cy="1015663"/>
          </a:xfrm>
          <a:prstGeom prst="rect">
            <a:avLst/>
          </a:prstGeom>
        </p:spPr>
        <p:txBody>
          <a:bodyPr wrap="square">
            <a:spAutoFit/>
          </a:bodyPr>
          <a:lstStyle/>
          <a:p>
            <a:pPr algn="ctr"/>
            <a:r>
              <a:rPr lang="en-US" sz="6000" dirty="0">
                <a:solidFill>
                  <a:srgbClr val="2B52BF"/>
                </a:solidFill>
                <a:effectLst>
                  <a:outerShdw blurRad="38100" dist="38100" dir="2700000" algn="tl">
                    <a:srgbClr val="000000">
                      <a:alpha val="43137"/>
                    </a:srgbClr>
                  </a:outerShdw>
                </a:effectLst>
                <a:latin typeface="Franklin Gothic Heavy" panose="020B0903020102020204" pitchFamily="34" charset="0"/>
              </a:rPr>
              <a:t>Sylvan Green Winner</a:t>
            </a:r>
            <a:endParaRPr lang="en-US" sz="6000" dirty="0">
              <a:latin typeface="Franklin Gothic Heavy" panose="020B0903020102020204" pitchFamily="34" charset="0"/>
            </a:endParaRPr>
          </a:p>
        </p:txBody>
      </p:sp>
      <p:sp>
        <p:nvSpPr>
          <p:cNvPr id="5" name="TextBox 4">
            <a:extLst>
              <a:ext uri="{FF2B5EF4-FFF2-40B4-BE49-F238E27FC236}">
                <a16:creationId xmlns:a16="http://schemas.microsoft.com/office/drawing/2014/main" id="{376C8C6F-F00B-4609-90B1-9FA35B953CA7}"/>
              </a:ext>
            </a:extLst>
          </p:cNvPr>
          <p:cNvSpPr txBox="1"/>
          <p:nvPr/>
        </p:nvSpPr>
        <p:spPr>
          <a:xfrm>
            <a:off x="3860830" y="4800601"/>
            <a:ext cx="4343400" cy="646331"/>
          </a:xfrm>
          <a:prstGeom prst="rect">
            <a:avLst/>
          </a:prstGeom>
          <a:noFill/>
        </p:spPr>
        <p:txBody>
          <a:bodyPr wrap="square" rtlCol="0">
            <a:spAutoFit/>
          </a:bodyPr>
          <a:lstStyle/>
          <a:p>
            <a:pPr algn="ctr"/>
            <a:r>
              <a:rPr lang="en-US" sz="3600" dirty="0">
                <a:latin typeface="Franklin Gothic Medium Cond" panose="020B0606030402020204" pitchFamily="34" charset="0"/>
              </a:rPr>
              <a:t>Jim Dignam</a:t>
            </a:r>
          </a:p>
        </p:txBody>
      </p:sp>
    </p:spTree>
    <p:extLst>
      <p:ext uri="{BB962C8B-B14F-4D97-AF65-F5344CB8AC3E}">
        <p14:creationId xmlns:p14="http://schemas.microsoft.com/office/powerpoint/2010/main" val="12006708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8836CD-966B-4C85-8D4C-7A896EDACDF3}"/>
              </a:ext>
            </a:extLst>
          </p:cNvPr>
          <p:cNvSpPr txBox="1"/>
          <p:nvPr/>
        </p:nvSpPr>
        <p:spPr>
          <a:xfrm>
            <a:off x="2068286" y="748130"/>
            <a:ext cx="8001000" cy="646331"/>
          </a:xfrm>
          <a:prstGeom prst="rect">
            <a:avLst/>
          </a:prstGeom>
          <a:noFill/>
        </p:spPr>
        <p:txBody>
          <a:bodyPr wrap="square" rtlCol="0">
            <a:spAutoFit/>
          </a:bodyPr>
          <a:lstStyle/>
          <a:p>
            <a:pPr algn="ctr"/>
            <a:r>
              <a:rPr lang="en-US" sz="3600" dirty="0">
                <a:solidFill>
                  <a:srgbClr val="2B52BF"/>
                </a:solidFill>
                <a:latin typeface="Franklin Gothic Heavy" panose="020B0903020102020204" pitchFamily="34" charset="0"/>
              </a:rPr>
              <a:t>The Sylvan Green Winner</a:t>
            </a:r>
          </a:p>
        </p:txBody>
      </p:sp>
      <p:sp>
        <p:nvSpPr>
          <p:cNvPr id="3" name="Rectangle 2">
            <a:extLst>
              <a:ext uri="{FF2B5EF4-FFF2-40B4-BE49-F238E27FC236}">
                <a16:creationId xmlns:a16="http://schemas.microsoft.com/office/drawing/2014/main" id="{6BB3EF9F-3469-4BC5-8D24-8AE65C637E2C}"/>
              </a:ext>
            </a:extLst>
          </p:cNvPr>
          <p:cNvSpPr/>
          <p:nvPr/>
        </p:nvSpPr>
        <p:spPr>
          <a:xfrm>
            <a:off x="2095500" y="1524000"/>
            <a:ext cx="8001000" cy="3939540"/>
          </a:xfrm>
          <a:prstGeom prst="rect">
            <a:avLst/>
          </a:prstGeom>
        </p:spPr>
        <p:txBody>
          <a:bodyPr wrap="square">
            <a:spAutoFit/>
          </a:bodyPr>
          <a:lstStyle/>
          <a:p>
            <a:endParaRPr lang="en-US" sz="2600" dirty="0">
              <a:solidFill>
                <a:srgbClr val="002060"/>
              </a:solidFill>
            </a:endParaRPr>
          </a:p>
          <a:p>
            <a:r>
              <a:rPr lang="en-US" sz="2800" dirty="0">
                <a:solidFill>
                  <a:schemeClr val="tx1">
                    <a:lumMod val="95000"/>
                    <a:lumOff val="5000"/>
                  </a:schemeClr>
                </a:solidFill>
                <a:latin typeface="Franklin Gothic Medium Cond" panose="020B0606030402020204" pitchFamily="34" charset="0"/>
              </a:rPr>
              <a:t>This award was created in 2011 to honor Sylvan Green, MD for his service to the Society. He served as President of the Society in 1994, chaired the Education the Student Scholarship Committees and was inducted as a Fellow in 2007. </a:t>
            </a:r>
          </a:p>
          <a:p>
            <a:endParaRPr lang="en-US" sz="2800" dirty="0">
              <a:solidFill>
                <a:schemeClr val="tx1">
                  <a:lumMod val="95000"/>
                  <a:lumOff val="5000"/>
                </a:schemeClr>
              </a:solidFill>
              <a:latin typeface="Franklin Gothic Medium Cond" panose="020B0606030402020204" pitchFamily="34" charset="0"/>
            </a:endParaRPr>
          </a:p>
          <a:p>
            <a:r>
              <a:rPr lang="en-US" sz="2800" dirty="0">
                <a:solidFill>
                  <a:schemeClr val="tx1">
                    <a:lumMod val="95000"/>
                    <a:lumOff val="5000"/>
                  </a:schemeClr>
                </a:solidFill>
                <a:latin typeface="Franklin Gothic Medium Cond" panose="020B0606030402020204" pitchFamily="34" charset="0"/>
              </a:rPr>
              <a:t>This award is open to physicians and dentists involved in clinical trials or epidemiology projects.</a:t>
            </a:r>
          </a:p>
        </p:txBody>
      </p:sp>
    </p:spTree>
    <p:extLst>
      <p:ext uri="{BB962C8B-B14F-4D97-AF65-F5344CB8AC3E}">
        <p14:creationId xmlns:p14="http://schemas.microsoft.com/office/powerpoint/2010/main" val="22869117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071CAA-E403-43D7-BAE1-4BF7C8660066}"/>
              </a:ext>
            </a:extLst>
          </p:cNvPr>
          <p:cNvSpPr txBox="1"/>
          <p:nvPr/>
        </p:nvSpPr>
        <p:spPr>
          <a:xfrm>
            <a:off x="2095499" y="304801"/>
            <a:ext cx="8001000" cy="646331"/>
          </a:xfrm>
          <a:prstGeom prst="rect">
            <a:avLst/>
          </a:prstGeom>
          <a:noFill/>
        </p:spPr>
        <p:txBody>
          <a:bodyPr wrap="square" rtlCol="0">
            <a:spAutoFit/>
          </a:bodyPr>
          <a:lstStyle/>
          <a:p>
            <a:pPr algn="ctr"/>
            <a:r>
              <a:rPr lang="en-US" sz="3600" dirty="0">
                <a:solidFill>
                  <a:srgbClr val="2B52BF"/>
                </a:solidFill>
                <a:latin typeface="Franklin Gothic Heavy" panose="020B0903020102020204" pitchFamily="34" charset="0"/>
              </a:rPr>
              <a:t>2018 Business Meeting Minutes</a:t>
            </a:r>
          </a:p>
        </p:txBody>
      </p:sp>
      <p:sp>
        <p:nvSpPr>
          <p:cNvPr id="5" name="TextBox 4">
            <a:extLst>
              <a:ext uri="{FF2B5EF4-FFF2-40B4-BE49-F238E27FC236}">
                <a16:creationId xmlns:a16="http://schemas.microsoft.com/office/drawing/2014/main" id="{3489360F-6FF8-4A08-87EE-E87E4E5CC150}"/>
              </a:ext>
            </a:extLst>
          </p:cNvPr>
          <p:cNvSpPr txBox="1"/>
          <p:nvPr/>
        </p:nvSpPr>
        <p:spPr>
          <a:xfrm>
            <a:off x="2000250" y="5754470"/>
            <a:ext cx="8191500" cy="646331"/>
          </a:xfrm>
          <a:prstGeom prst="rect">
            <a:avLst/>
          </a:prstGeom>
          <a:noFill/>
        </p:spPr>
        <p:txBody>
          <a:bodyPr wrap="square" rtlCol="0">
            <a:spAutoFit/>
          </a:bodyPr>
          <a:lstStyle/>
          <a:p>
            <a:pPr algn="ctr"/>
            <a:r>
              <a:rPr lang="en-US" sz="3600" dirty="0">
                <a:latin typeface="Franklin Gothic Demi Cond" panose="020B0706030402020204" pitchFamily="34" charset="0"/>
              </a:rPr>
              <a:t>Motion to Approve 2018 Minutes</a:t>
            </a:r>
          </a:p>
        </p:txBody>
      </p:sp>
      <p:sp>
        <p:nvSpPr>
          <p:cNvPr id="3" name="TextBox 2">
            <a:extLst>
              <a:ext uri="{FF2B5EF4-FFF2-40B4-BE49-F238E27FC236}">
                <a16:creationId xmlns:a16="http://schemas.microsoft.com/office/drawing/2014/main" id="{394F9AA0-78E0-4CEC-B613-90A8A7834285}"/>
              </a:ext>
            </a:extLst>
          </p:cNvPr>
          <p:cNvSpPr txBox="1"/>
          <p:nvPr/>
        </p:nvSpPr>
        <p:spPr>
          <a:xfrm>
            <a:off x="2943957" y="1064266"/>
            <a:ext cx="6304085" cy="4524315"/>
          </a:xfrm>
          <a:prstGeom prst="rect">
            <a:avLst/>
          </a:prstGeom>
          <a:noFill/>
        </p:spPr>
        <p:txBody>
          <a:bodyPr wrap="square" rtlCol="0">
            <a:spAutoFit/>
          </a:bodyPr>
          <a:lstStyle/>
          <a:p>
            <a:r>
              <a:rPr lang="en-US" sz="2400" dirty="0">
                <a:latin typeface="Franklin Gothic Demi Cond" panose="020B0706030402020204" pitchFamily="34" charset="0"/>
              </a:rPr>
              <a:t>President’s Report (Ted Karrison)</a:t>
            </a:r>
          </a:p>
          <a:p>
            <a:pPr marL="914400" indent="-285750">
              <a:buFont typeface="Arial" panose="020B0604020202020204" pitchFamily="34" charset="0"/>
              <a:buChar char="•"/>
            </a:pPr>
            <a:r>
              <a:rPr lang="en-US" sz="2400" dirty="0">
                <a:latin typeface="Franklin Gothic Demi Cond" panose="020B0706030402020204" pitchFamily="34" charset="0"/>
              </a:rPr>
              <a:t>Webinar Series</a:t>
            </a:r>
          </a:p>
          <a:p>
            <a:pPr marL="914400" indent="-285750">
              <a:buFont typeface="Arial" panose="020B0604020202020204" pitchFamily="34" charset="0"/>
              <a:buChar char="•"/>
            </a:pPr>
            <a:r>
              <a:rPr lang="en-US" sz="2400" dirty="0">
                <a:latin typeface="Franklin Gothic Demi Cond" panose="020B0706030402020204" pitchFamily="34" charset="0"/>
              </a:rPr>
              <a:t>Finalization of Manuals of Procedures</a:t>
            </a:r>
          </a:p>
          <a:p>
            <a:pPr marL="914400" indent="-285750">
              <a:buFont typeface="Arial" panose="020B0604020202020204" pitchFamily="34" charset="0"/>
              <a:buChar char="•"/>
            </a:pPr>
            <a:r>
              <a:rPr lang="en-US" sz="2400" dirty="0">
                <a:latin typeface="Franklin Gothic Demi Cond" panose="020B0706030402020204" pitchFamily="34" charset="0"/>
              </a:rPr>
              <a:t>Updating of Other Key Society Documents</a:t>
            </a:r>
          </a:p>
          <a:p>
            <a:pPr marL="914400" indent="-285750">
              <a:buFont typeface="Arial" panose="020B0604020202020204" pitchFamily="34" charset="0"/>
              <a:buChar char="•"/>
            </a:pPr>
            <a:r>
              <a:rPr lang="en-US" sz="2400" dirty="0">
                <a:latin typeface="Franklin Gothic Demi Cond" panose="020B0706030402020204" pitchFamily="34" charset="0"/>
              </a:rPr>
              <a:t>Drafting of a Strategic Plan</a:t>
            </a:r>
          </a:p>
          <a:p>
            <a:pPr marL="914400" indent="-285750">
              <a:buFont typeface="Arial" panose="020B0604020202020204" pitchFamily="34" charset="0"/>
              <a:buChar char="•"/>
            </a:pPr>
            <a:r>
              <a:rPr lang="en-US" sz="2400" dirty="0">
                <a:latin typeface="Franklin Gothic Demi Cond" panose="020B0706030402020204" pitchFamily="34" charset="0"/>
              </a:rPr>
              <a:t>Vibrant Newsletter</a:t>
            </a:r>
          </a:p>
          <a:p>
            <a:pPr marL="914400" indent="-285750">
              <a:buFont typeface="Arial" panose="020B0604020202020204" pitchFamily="34" charset="0"/>
              <a:buChar char="•"/>
            </a:pPr>
            <a:r>
              <a:rPr lang="en-US" sz="2400" dirty="0">
                <a:latin typeface="Franklin Gothic Demi Cond" panose="020B0706030402020204" pitchFamily="34" charset="0"/>
              </a:rPr>
              <a:t>Changes to the Constitution and Bylaws</a:t>
            </a:r>
          </a:p>
          <a:p>
            <a:r>
              <a:rPr lang="en-US" sz="2400" dirty="0">
                <a:latin typeface="Franklin Gothic Demi Cond" panose="020B0706030402020204" pitchFamily="34" charset="0"/>
              </a:rPr>
              <a:t>Journal Report (Colin </a:t>
            </a:r>
            <a:r>
              <a:rPr lang="en-US" sz="2400" dirty="0" err="1">
                <a:latin typeface="Franklin Gothic Demi Cond" panose="020B0706030402020204" pitchFamily="34" charset="0"/>
              </a:rPr>
              <a:t>Begg</a:t>
            </a:r>
            <a:r>
              <a:rPr lang="en-US" sz="2400" dirty="0">
                <a:latin typeface="Franklin Gothic Demi Cond" panose="020B0706030402020204" pitchFamily="34" charset="0"/>
              </a:rPr>
              <a:t>)</a:t>
            </a:r>
          </a:p>
          <a:p>
            <a:r>
              <a:rPr lang="en-US" sz="2400" dirty="0">
                <a:latin typeface="Franklin Gothic Demi Cond" panose="020B0706030402020204" pitchFamily="34" charset="0"/>
              </a:rPr>
              <a:t>Treasurer’s Report (Joe Collins)</a:t>
            </a:r>
          </a:p>
          <a:p>
            <a:r>
              <a:rPr lang="en-US" sz="2400" dirty="0">
                <a:latin typeface="Franklin Gothic Demi Cond" panose="020B0706030402020204" pitchFamily="34" charset="0"/>
              </a:rPr>
              <a:t>Student Scholarship Report (Jim Dignam)</a:t>
            </a:r>
          </a:p>
          <a:p>
            <a:r>
              <a:rPr lang="en-US" sz="2400" dirty="0">
                <a:latin typeface="Franklin Gothic Demi Cond" panose="020B0706030402020204" pitchFamily="34" charset="0"/>
              </a:rPr>
              <a:t>Incoming President Remarks (Sumithra Mandrekar)</a:t>
            </a:r>
          </a:p>
          <a:p>
            <a:r>
              <a:rPr lang="en-US" sz="2400" dirty="0">
                <a:latin typeface="Franklin Gothic Demi Cond" panose="020B0706030402020204" pitchFamily="34" charset="0"/>
              </a:rPr>
              <a:t>Adjourn</a:t>
            </a:r>
          </a:p>
        </p:txBody>
      </p:sp>
    </p:spTree>
    <p:extLst>
      <p:ext uri="{BB962C8B-B14F-4D97-AF65-F5344CB8AC3E}">
        <p14:creationId xmlns:p14="http://schemas.microsoft.com/office/powerpoint/2010/main" val="650194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A71B1D-A361-4883-851D-6AEDB1D129DF}"/>
              </a:ext>
            </a:extLst>
          </p:cNvPr>
          <p:cNvPicPr>
            <a:picLocks noChangeAspect="1"/>
          </p:cNvPicPr>
          <p:nvPr/>
        </p:nvPicPr>
        <p:blipFill rotWithShape="1">
          <a:blip r:embed="rId2"/>
          <a:srcRect l="9167" t="32222" r="11667" b="21852"/>
          <a:stretch/>
        </p:blipFill>
        <p:spPr>
          <a:xfrm>
            <a:off x="1828801" y="2362200"/>
            <a:ext cx="8173065" cy="2667000"/>
          </a:xfrm>
          <a:prstGeom prst="rect">
            <a:avLst/>
          </a:prstGeom>
        </p:spPr>
      </p:pic>
      <p:sp>
        <p:nvSpPr>
          <p:cNvPr id="3" name="TextBox 2">
            <a:extLst>
              <a:ext uri="{FF2B5EF4-FFF2-40B4-BE49-F238E27FC236}">
                <a16:creationId xmlns:a16="http://schemas.microsoft.com/office/drawing/2014/main" id="{61AAAB0C-43A9-49AF-B260-9FBD9FE62BEE}"/>
              </a:ext>
            </a:extLst>
          </p:cNvPr>
          <p:cNvSpPr txBox="1"/>
          <p:nvPr/>
        </p:nvSpPr>
        <p:spPr>
          <a:xfrm>
            <a:off x="2009029" y="1219201"/>
            <a:ext cx="8001000" cy="646331"/>
          </a:xfrm>
          <a:prstGeom prst="rect">
            <a:avLst/>
          </a:prstGeom>
          <a:noFill/>
        </p:spPr>
        <p:txBody>
          <a:bodyPr wrap="square" rtlCol="0">
            <a:spAutoFit/>
          </a:bodyPr>
          <a:lstStyle/>
          <a:p>
            <a:pPr algn="ctr"/>
            <a:r>
              <a:rPr lang="en-US" sz="3600" dirty="0">
                <a:solidFill>
                  <a:srgbClr val="2B52BF"/>
                </a:solidFill>
                <a:latin typeface="Franklin Gothic Heavy" panose="020B0903020102020204" pitchFamily="34" charset="0"/>
              </a:rPr>
              <a:t>The Sylvan Green Winner</a:t>
            </a:r>
          </a:p>
        </p:txBody>
      </p:sp>
    </p:spTree>
    <p:extLst>
      <p:ext uri="{BB962C8B-B14F-4D97-AF65-F5344CB8AC3E}">
        <p14:creationId xmlns:p14="http://schemas.microsoft.com/office/powerpoint/2010/main" val="17923946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SCTlogo.jpg">
            <a:extLst>
              <a:ext uri="{FF2B5EF4-FFF2-40B4-BE49-F238E27FC236}">
                <a16:creationId xmlns:a16="http://schemas.microsoft.com/office/drawing/2014/main" id="{B82BBA5F-74FE-4DE3-A381-70815C40EC69}"/>
              </a:ext>
            </a:extLst>
          </p:cNvPr>
          <p:cNvPicPr>
            <a:picLocks noChangeAspect="1"/>
          </p:cNvPicPr>
          <p:nvPr/>
        </p:nvPicPr>
        <p:blipFill>
          <a:blip r:embed="rId2" cstate="print"/>
          <a:srcRect/>
          <a:stretch>
            <a:fillRect/>
          </a:stretch>
        </p:blipFill>
        <p:spPr bwMode="auto">
          <a:xfrm>
            <a:off x="6032530" y="668881"/>
            <a:ext cx="4029046" cy="1196477"/>
          </a:xfrm>
          <a:prstGeom prst="rect">
            <a:avLst/>
          </a:prstGeom>
          <a:noFill/>
          <a:ln w="9525">
            <a:noFill/>
            <a:miter lim="800000"/>
            <a:headEnd/>
            <a:tailEnd/>
          </a:ln>
        </p:spPr>
      </p:pic>
      <p:sp>
        <p:nvSpPr>
          <p:cNvPr id="3" name="Right Triangle 2">
            <a:extLst>
              <a:ext uri="{FF2B5EF4-FFF2-40B4-BE49-F238E27FC236}">
                <a16:creationId xmlns:a16="http://schemas.microsoft.com/office/drawing/2014/main" id="{F29EF66A-443A-4169-A6E2-C4AAB604F220}"/>
              </a:ext>
            </a:extLst>
          </p:cNvPr>
          <p:cNvSpPr/>
          <p:nvPr/>
        </p:nvSpPr>
        <p:spPr>
          <a:xfrm>
            <a:off x="2057400" y="668881"/>
            <a:ext cx="6858000" cy="2291305"/>
          </a:xfrm>
          <a:prstGeom prst="rtTriangle">
            <a:avLst/>
          </a:prstGeom>
          <a:solidFill>
            <a:srgbClr val="2B52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8019AFB-E41D-4444-A5B8-C290F9697F00}"/>
              </a:ext>
            </a:extLst>
          </p:cNvPr>
          <p:cNvSpPr/>
          <p:nvPr/>
        </p:nvSpPr>
        <p:spPr>
          <a:xfrm>
            <a:off x="2133600" y="2957464"/>
            <a:ext cx="8153400" cy="1938992"/>
          </a:xfrm>
          <a:prstGeom prst="rect">
            <a:avLst/>
          </a:prstGeom>
        </p:spPr>
        <p:txBody>
          <a:bodyPr wrap="square">
            <a:spAutoFit/>
          </a:bodyPr>
          <a:lstStyle/>
          <a:p>
            <a:pPr algn="ctr"/>
            <a:r>
              <a:rPr lang="en-US" sz="6000" dirty="0">
                <a:solidFill>
                  <a:srgbClr val="2B52BF"/>
                </a:solidFill>
                <a:effectLst>
                  <a:outerShdw blurRad="38100" dist="38100" dir="2700000" algn="tl">
                    <a:srgbClr val="000000">
                      <a:alpha val="43137"/>
                    </a:srgbClr>
                  </a:outerShdw>
                </a:effectLst>
                <a:latin typeface="Franklin Gothic Heavy" panose="020B0903020102020204" pitchFamily="34" charset="0"/>
              </a:rPr>
              <a:t>Best Poster Presentation</a:t>
            </a:r>
            <a:endParaRPr lang="en-US" sz="6000" dirty="0">
              <a:latin typeface="Franklin Gothic Heavy" panose="020B0903020102020204" pitchFamily="34" charset="0"/>
            </a:endParaRPr>
          </a:p>
        </p:txBody>
      </p:sp>
      <p:sp>
        <p:nvSpPr>
          <p:cNvPr id="5" name="TextBox 4">
            <a:extLst>
              <a:ext uri="{FF2B5EF4-FFF2-40B4-BE49-F238E27FC236}">
                <a16:creationId xmlns:a16="http://schemas.microsoft.com/office/drawing/2014/main" id="{376C8C6F-F00B-4609-90B1-9FA35B953CA7}"/>
              </a:ext>
            </a:extLst>
          </p:cNvPr>
          <p:cNvSpPr txBox="1"/>
          <p:nvPr/>
        </p:nvSpPr>
        <p:spPr>
          <a:xfrm>
            <a:off x="3924300" y="4925604"/>
            <a:ext cx="4343400" cy="646331"/>
          </a:xfrm>
          <a:prstGeom prst="rect">
            <a:avLst/>
          </a:prstGeom>
          <a:noFill/>
        </p:spPr>
        <p:txBody>
          <a:bodyPr wrap="square" rtlCol="0">
            <a:spAutoFit/>
          </a:bodyPr>
          <a:lstStyle/>
          <a:p>
            <a:pPr algn="ctr"/>
            <a:r>
              <a:rPr lang="en-US" sz="3600" dirty="0">
                <a:latin typeface="Franklin Gothic Medium Cond" panose="020B0606030402020204" pitchFamily="34" charset="0"/>
              </a:rPr>
              <a:t>Tisha Perdue</a:t>
            </a:r>
          </a:p>
        </p:txBody>
      </p:sp>
    </p:spTree>
    <p:extLst>
      <p:ext uri="{BB962C8B-B14F-4D97-AF65-F5344CB8AC3E}">
        <p14:creationId xmlns:p14="http://schemas.microsoft.com/office/powerpoint/2010/main" val="923401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SCTlogo.jpg">
            <a:extLst>
              <a:ext uri="{FF2B5EF4-FFF2-40B4-BE49-F238E27FC236}">
                <a16:creationId xmlns:a16="http://schemas.microsoft.com/office/drawing/2014/main" id="{0569D8A3-3AE4-48FA-9E30-8880512A7FDC}"/>
              </a:ext>
            </a:extLst>
          </p:cNvPr>
          <p:cNvPicPr>
            <a:picLocks noChangeAspect="1"/>
          </p:cNvPicPr>
          <p:nvPr/>
        </p:nvPicPr>
        <p:blipFill>
          <a:blip r:embed="rId2" cstate="print"/>
          <a:srcRect/>
          <a:stretch>
            <a:fillRect/>
          </a:stretch>
        </p:blipFill>
        <p:spPr bwMode="auto">
          <a:xfrm>
            <a:off x="6032530" y="668881"/>
            <a:ext cx="4029046" cy="1196477"/>
          </a:xfrm>
          <a:prstGeom prst="rect">
            <a:avLst/>
          </a:prstGeom>
          <a:noFill/>
          <a:ln w="9525">
            <a:noFill/>
            <a:miter lim="800000"/>
            <a:headEnd/>
            <a:tailEnd/>
          </a:ln>
        </p:spPr>
      </p:pic>
      <p:sp>
        <p:nvSpPr>
          <p:cNvPr id="3" name="Right Triangle 2">
            <a:extLst>
              <a:ext uri="{FF2B5EF4-FFF2-40B4-BE49-F238E27FC236}">
                <a16:creationId xmlns:a16="http://schemas.microsoft.com/office/drawing/2014/main" id="{13735127-5BE5-4994-8839-39F9606DD9F7}"/>
              </a:ext>
            </a:extLst>
          </p:cNvPr>
          <p:cNvSpPr/>
          <p:nvPr/>
        </p:nvSpPr>
        <p:spPr>
          <a:xfrm>
            <a:off x="2057400" y="668881"/>
            <a:ext cx="6858000" cy="2291305"/>
          </a:xfrm>
          <a:prstGeom prst="rtTriangle">
            <a:avLst/>
          </a:prstGeom>
          <a:solidFill>
            <a:srgbClr val="2B52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C37DB2D-43D6-4E81-90E9-4A4FB82CD94C}"/>
              </a:ext>
            </a:extLst>
          </p:cNvPr>
          <p:cNvSpPr/>
          <p:nvPr/>
        </p:nvSpPr>
        <p:spPr>
          <a:xfrm>
            <a:off x="1485900" y="3075058"/>
            <a:ext cx="9220200" cy="1323439"/>
          </a:xfrm>
          <a:prstGeom prst="rect">
            <a:avLst/>
          </a:prstGeom>
        </p:spPr>
        <p:txBody>
          <a:bodyPr wrap="square">
            <a:spAutoFit/>
          </a:bodyPr>
          <a:lstStyle/>
          <a:p>
            <a:pPr algn="ctr"/>
            <a:r>
              <a:rPr lang="en-US" sz="4000" dirty="0">
                <a:solidFill>
                  <a:srgbClr val="2B52BF"/>
                </a:solidFill>
                <a:effectLst>
                  <a:outerShdw blurRad="38100" dist="38100" dir="2700000" algn="tl">
                    <a:srgbClr val="000000">
                      <a:alpha val="43137"/>
                    </a:srgbClr>
                  </a:outerShdw>
                </a:effectLst>
                <a:latin typeface="Franklin Gothic Heavy" panose="020B0903020102020204" pitchFamily="34" charset="0"/>
              </a:rPr>
              <a:t>Remarks from Incoming President</a:t>
            </a:r>
          </a:p>
          <a:p>
            <a:pPr algn="ctr"/>
            <a:r>
              <a:rPr lang="en-US" sz="4000" dirty="0">
                <a:solidFill>
                  <a:srgbClr val="2B52BF"/>
                </a:solidFill>
                <a:effectLst>
                  <a:outerShdw blurRad="38100" dist="38100" dir="2700000" algn="tl">
                    <a:srgbClr val="000000">
                      <a:alpha val="43137"/>
                    </a:srgbClr>
                  </a:outerShdw>
                </a:effectLst>
                <a:latin typeface="Franklin Gothic Heavy" panose="020B0903020102020204" pitchFamily="34" charset="0"/>
              </a:rPr>
              <a:t>Dean Fergusson</a:t>
            </a:r>
            <a:endParaRPr lang="en-US" sz="4000" dirty="0">
              <a:latin typeface="Franklin Gothic Heavy" panose="020B0903020102020204" pitchFamily="34" charset="0"/>
            </a:endParaRPr>
          </a:p>
        </p:txBody>
      </p:sp>
      <p:sp>
        <p:nvSpPr>
          <p:cNvPr id="5" name="TextBox 4">
            <a:extLst>
              <a:ext uri="{FF2B5EF4-FFF2-40B4-BE49-F238E27FC236}">
                <a16:creationId xmlns:a16="http://schemas.microsoft.com/office/drawing/2014/main" id="{5689D54B-2165-41E8-85B2-B273CCE0A8F5}"/>
              </a:ext>
            </a:extLst>
          </p:cNvPr>
          <p:cNvSpPr txBox="1"/>
          <p:nvPr/>
        </p:nvSpPr>
        <p:spPr>
          <a:xfrm>
            <a:off x="2374930" y="4300901"/>
            <a:ext cx="7315200" cy="1754326"/>
          </a:xfrm>
          <a:prstGeom prst="rect">
            <a:avLst/>
          </a:prstGeom>
          <a:noFill/>
        </p:spPr>
        <p:txBody>
          <a:bodyPr wrap="square" rtlCol="0">
            <a:spAutoFit/>
          </a:bodyPr>
          <a:lstStyle/>
          <a:p>
            <a:pPr marL="457200" indent="-457200">
              <a:buFont typeface="Arial" panose="020B0604020202020204" pitchFamily="34" charset="0"/>
              <a:buChar char="•"/>
            </a:pPr>
            <a:r>
              <a:rPr lang="en-US" sz="3600" dirty="0">
                <a:latin typeface="Franklin Gothic Medium Cond" panose="020B0606030402020204" pitchFamily="34" charset="0"/>
              </a:rPr>
              <a:t>Awards to Outgoing President and Board Members</a:t>
            </a:r>
          </a:p>
          <a:p>
            <a:pPr marL="457200" indent="-457200">
              <a:buFont typeface="Arial" panose="020B0604020202020204" pitchFamily="34" charset="0"/>
              <a:buChar char="•"/>
            </a:pPr>
            <a:r>
              <a:rPr lang="en-US" sz="3600" dirty="0">
                <a:latin typeface="Franklin Gothic Medium Cond" panose="020B0606030402020204" pitchFamily="34" charset="0"/>
              </a:rPr>
              <a:t>Future Annual Meetings</a:t>
            </a:r>
          </a:p>
        </p:txBody>
      </p:sp>
    </p:spTree>
    <p:extLst>
      <p:ext uri="{BB962C8B-B14F-4D97-AF65-F5344CB8AC3E}">
        <p14:creationId xmlns:p14="http://schemas.microsoft.com/office/powerpoint/2010/main" val="6658078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6A54F1-4196-4872-807A-2F8A235D4CFE}"/>
              </a:ext>
            </a:extLst>
          </p:cNvPr>
          <p:cNvSpPr txBox="1"/>
          <p:nvPr/>
        </p:nvSpPr>
        <p:spPr>
          <a:xfrm>
            <a:off x="2057400" y="304801"/>
            <a:ext cx="8001000" cy="1200329"/>
          </a:xfrm>
          <a:prstGeom prst="rect">
            <a:avLst/>
          </a:prstGeom>
          <a:noFill/>
        </p:spPr>
        <p:txBody>
          <a:bodyPr wrap="square" rtlCol="0">
            <a:spAutoFit/>
          </a:bodyPr>
          <a:lstStyle/>
          <a:p>
            <a:pPr algn="ctr"/>
            <a:r>
              <a:rPr lang="en-US" sz="2800" dirty="0">
                <a:solidFill>
                  <a:srgbClr val="00B050"/>
                </a:solidFill>
                <a:latin typeface="Franklin Gothic Heavy" panose="020B0903020102020204" pitchFamily="34" charset="0"/>
              </a:rPr>
              <a:t>SAVE THE DATE!</a:t>
            </a:r>
          </a:p>
          <a:p>
            <a:pPr algn="ctr"/>
            <a:r>
              <a:rPr lang="en-US" sz="4400" dirty="0">
                <a:solidFill>
                  <a:srgbClr val="2B52BF"/>
                </a:solidFill>
                <a:latin typeface="Franklin Gothic Heavy" panose="020B0903020102020204" pitchFamily="34" charset="0"/>
              </a:rPr>
              <a:t>Future Meetings</a:t>
            </a:r>
          </a:p>
        </p:txBody>
      </p:sp>
      <p:pic>
        <p:nvPicPr>
          <p:cNvPr id="3" name="Picture 2">
            <a:extLst>
              <a:ext uri="{FF2B5EF4-FFF2-40B4-BE49-F238E27FC236}">
                <a16:creationId xmlns:a16="http://schemas.microsoft.com/office/drawing/2014/main" id="{914C669E-3CAC-4830-94BF-1C53056A6A95}"/>
              </a:ext>
            </a:extLst>
          </p:cNvPr>
          <p:cNvPicPr>
            <a:picLocks noChangeAspect="1"/>
          </p:cNvPicPr>
          <p:nvPr/>
        </p:nvPicPr>
        <p:blipFill rotWithShape="1">
          <a:blip r:embed="rId2"/>
          <a:srcRect l="15833" t="21852" r="12499" b="9999"/>
          <a:stretch/>
        </p:blipFill>
        <p:spPr>
          <a:xfrm>
            <a:off x="1981200" y="1526900"/>
            <a:ext cx="6553200" cy="3505200"/>
          </a:xfrm>
          <a:prstGeom prst="rect">
            <a:avLst/>
          </a:prstGeom>
        </p:spPr>
      </p:pic>
      <p:pic>
        <p:nvPicPr>
          <p:cNvPr id="4" name="Picture 3">
            <a:extLst>
              <a:ext uri="{FF2B5EF4-FFF2-40B4-BE49-F238E27FC236}">
                <a16:creationId xmlns:a16="http://schemas.microsoft.com/office/drawing/2014/main" id="{6C398092-1D56-4CFE-8E74-4FA1B9F29C47}"/>
              </a:ext>
            </a:extLst>
          </p:cNvPr>
          <p:cNvPicPr>
            <a:picLocks noChangeAspect="1"/>
          </p:cNvPicPr>
          <p:nvPr/>
        </p:nvPicPr>
        <p:blipFill rotWithShape="1">
          <a:blip r:embed="rId3"/>
          <a:srcRect l="29166" t="45556" r="11667" b="38149"/>
          <a:stretch/>
        </p:blipFill>
        <p:spPr>
          <a:xfrm>
            <a:off x="4343400" y="5296258"/>
            <a:ext cx="5902036" cy="914400"/>
          </a:xfrm>
          <a:prstGeom prst="rect">
            <a:avLst/>
          </a:prstGeom>
        </p:spPr>
      </p:pic>
      <p:sp>
        <p:nvSpPr>
          <p:cNvPr id="5" name="Rectangle 4">
            <a:extLst>
              <a:ext uri="{FF2B5EF4-FFF2-40B4-BE49-F238E27FC236}">
                <a16:creationId xmlns:a16="http://schemas.microsoft.com/office/drawing/2014/main" id="{5D8BBBAA-C6F2-48F1-B22A-8FDF6AD388E4}"/>
              </a:ext>
            </a:extLst>
          </p:cNvPr>
          <p:cNvSpPr/>
          <p:nvPr/>
        </p:nvSpPr>
        <p:spPr>
          <a:xfrm>
            <a:off x="4343400" y="6172200"/>
            <a:ext cx="5902036" cy="304800"/>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84884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SCTlogo.jpg">
            <a:extLst>
              <a:ext uri="{FF2B5EF4-FFF2-40B4-BE49-F238E27FC236}">
                <a16:creationId xmlns:a16="http://schemas.microsoft.com/office/drawing/2014/main" id="{0569D8A3-3AE4-48FA-9E30-8880512A7FDC}"/>
              </a:ext>
            </a:extLst>
          </p:cNvPr>
          <p:cNvPicPr>
            <a:picLocks noChangeAspect="1"/>
          </p:cNvPicPr>
          <p:nvPr/>
        </p:nvPicPr>
        <p:blipFill>
          <a:blip r:embed="rId2" cstate="print"/>
          <a:srcRect/>
          <a:stretch>
            <a:fillRect/>
          </a:stretch>
        </p:blipFill>
        <p:spPr bwMode="auto">
          <a:xfrm>
            <a:off x="6032530" y="668881"/>
            <a:ext cx="4029046" cy="1196477"/>
          </a:xfrm>
          <a:prstGeom prst="rect">
            <a:avLst/>
          </a:prstGeom>
          <a:noFill/>
          <a:ln w="9525">
            <a:noFill/>
            <a:miter lim="800000"/>
            <a:headEnd/>
            <a:tailEnd/>
          </a:ln>
        </p:spPr>
      </p:pic>
      <p:sp>
        <p:nvSpPr>
          <p:cNvPr id="3" name="Right Triangle 2">
            <a:extLst>
              <a:ext uri="{FF2B5EF4-FFF2-40B4-BE49-F238E27FC236}">
                <a16:creationId xmlns:a16="http://schemas.microsoft.com/office/drawing/2014/main" id="{13735127-5BE5-4994-8839-39F9606DD9F7}"/>
              </a:ext>
            </a:extLst>
          </p:cNvPr>
          <p:cNvSpPr/>
          <p:nvPr/>
        </p:nvSpPr>
        <p:spPr>
          <a:xfrm>
            <a:off x="2057400" y="668881"/>
            <a:ext cx="6858000" cy="2291305"/>
          </a:xfrm>
          <a:prstGeom prst="rtTriangle">
            <a:avLst/>
          </a:prstGeom>
          <a:solidFill>
            <a:srgbClr val="2B52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C37DB2D-43D6-4E81-90E9-4A4FB82CD94C}"/>
              </a:ext>
            </a:extLst>
          </p:cNvPr>
          <p:cNvSpPr/>
          <p:nvPr/>
        </p:nvSpPr>
        <p:spPr>
          <a:xfrm>
            <a:off x="1447800" y="3124201"/>
            <a:ext cx="9220200" cy="1323439"/>
          </a:xfrm>
          <a:prstGeom prst="rect">
            <a:avLst/>
          </a:prstGeom>
        </p:spPr>
        <p:txBody>
          <a:bodyPr wrap="square">
            <a:spAutoFit/>
          </a:bodyPr>
          <a:lstStyle/>
          <a:p>
            <a:pPr algn="ctr"/>
            <a:r>
              <a:rPr lang="en-US" sz="4000" dirty="0">
                <a:solidFill>
                  <a:srgbClr val="2B52BF"/>
                </a:solidFill>
                <a:effectLst>
                  <a:outerShdw blurRad="38100" dist="38100" dir="2700000" algn="tl">
                    <a:srgbClr val="000000">
                      <a:alpha val="43137"/>
                    </a:srgbClr>
                  </a:outerShdw>
                </a:effectLst>
                <a:latin typeface="Franklin Gothic Heavy" panose="020B0903020102020204" pitchFamily="34" charset="0"/>
              </a:rPr>
              <a:t>Closing Remarks from President</a:t>
            </a:r>
          </a:p>
          <a:p>
            <a:pPr algn="ctr"/>
            <a:r>
              <a:rPr lang="en-US" sz="4000" dirty="0">
                <a:solidFill>
                  <a:srgbClr val="2B52BF"/>
                </a:solidFill>
                <a:effectLst>
                  <a:outerShdw blurRad="38100" dist="38100" dir="2700000" algn="tl">
                    <a:srgbClr val="000000">
                      <a:alpha val="43137"/>
                    </a:srgbClr>
                  </a:outerShdw>
                </a:effectLst>
                <a:latin typeface="Franklin Gothic Heavy" panose="020B0903020102020204" pitchFamily="34" charset="0"/>
              </a:rPr>
              <a:t>Sumithra Mandrekar</a:t>
            </a:r>
            <a:endParaRPr lang="en-US" sz="4000" dirty="0">
              <a:latin typeface="Franklin Gothic Heavy" panose="020B0903020102020204" pitchFamily="34" charset="0"/>
            </a:endParaRPr>
          </a:p>
        </p:txBody>
      </p:sp>
      <p:sp>
        <p:nvSpPr>
          <p:cNvPr id="5" name="TextBox 4">
            <a:extLst>
              <a:ext uri="{FF2B5EF4-FFF2-40B4-BE49-F238E27FC236}">
                <a16:creationId xmlns:a16="http://schemas.microsoft.com/office/drawing/2014/main" id="{5689D54B-2165-41E8-85B2-B273CCE0A8F5}"/>
              </a:ext>
            </a:extLst>
          </p:cNvPr>
          <p:cNvSpPr txBox="1"/>
          <p:nvPr/>
        </p:nvSpPr>
        <p:spPr>
          <a:xfrm>
            <a:off x="3702065" y="4617098"/>
            <a:ext cx="4787870" cy="1200329"/>
          </a:xfrm>
          <a:prstGeom prst="rect">
            <a:avLst/>
          </a:prstGeom>
          <a:noFill/>
        </p:spPr>
        <p:txBody>
          <a:bodyPr wrap="square" rtlCol="0">
            <a:spAutoFit/>
          </a:bodyPr>
          <a:lstStyle/>
          <a:p>
            <a:pPr marL="457200" indent="-457200">
              <a:buFont typeface="Arial" panose="020B0604020202020204" pitchFamily="34" charset="0"/>
              <a:buChar char="•"/>
            </a:pPr>
            <a:r>
              <a:rPr lang="en-US" sz="3600" dirty="0">
                <a:latin typeface="Franklin Gothic Medium Cond" panose="020B0606030402020204" pitchFamily="34" charset="0"/>
              </a:rPr>
              <a:t>Open Discussion/Q&amp;A</a:t>
            </a:r>
          </a:p>
          <a:p>
            <a:pPr marL="457200" indent="-457200">
              <a:buFont typeface="Arial" panose="020B0604020202020204" pitchFamily="34" charset="0"/>
              <a:buChar char="•"/>
            </a:pPr>
            <a:r>
              <a:rPr lang="en-US" sz="3600" dirty="0">
                <a:latin typeface="Franklin Gothic Medium Cond" panose="020B0606030402020204" pitchFamily="34" charset="0"/>
              </a:rPr>
              <a:t>Adjournment</a:t>
            </a:r>
          </a:p>
        </p:txBody>
      </p:sp>
    </p:spTree>
    <p:extLst>
      <p:ext uri="{BB962C8B-B14F-4D97-AF65-F5344CB8AC3E}">
        <p14:creationId xmlns:p14="http://schemas.microsoft.com/office/powerpoint/2010/main" val="39310800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46F2CBE-099A-460A-908E-177825E983C7}"/>
              </a:ext>
            </a:extLst>
          </p:cNvPr>
          <p:cNvSpPr txBox="1"/>
          <p:nvPr/>
        </p:nvSpPr>
        <p:spPr>
          <a:xfrm>
            <a:off x="2133600" y="457201"/>
            <a:ext cx="8001000" cy="646331"/>
          </a:xfrm>
          <a:prstGeom prst="rect">
            <a:avLst/>
          </a:prstGeom>
          <a:noFill/>
        </p:spPr>
        <p:txBody>
          <a:bodyPr wrap="square" rtlCol="0">
            <a:spAutoFit/>
          </a:bodyPr>
          <a:lstStyle/>
          <a:p>
            <a:pPr algn="ctr"/>
            <a:r>
              <a:rPr lang="en-US" sz="3600" dirty="0">
                <a:solidFill>
                  <a:srgbClr val="2B52BF"/>
                </a:solidFill>
                <a:latin typeface="Franklin Gothic Heavy" panose="020B0903020102020204" pitchFamily="34" charset="0"/>
              </a:rPr>
              <a:t>2019 Corporate Sponsors</a:t>
            </a:r>
          </a:p>
        </p:txBody>
      </p:sp>
      <p:pic>
        <p:nvPicPr>
          <p:cNvPr id="4" name="Picture 3">
            <a:extLst>
              <a:ext uri="{FF2B5EF4-FFF2-40B4-BE49-F238E27FC236}">
                <a16:creationId xmlns:a16="http://schemas.microsoft.com/office/drawing/2014/main" id="{64AF6C7C-BBE9-4B35-9075-C9435DE7E478}"/>
              </a:ext>
            </a:extLst>
          </p:cNvPr>
          <p:cNvPicPr>
            <a:picLocks noChangeAspect="1"/>
          </p:cNvPicPr>
          <p:nvPr/>
        </p:nvPicPr>
        <p:blipFill rotWithShape="1">
          <a:blip r:embed="rId2"/>
          <a:srcRect l="35000" t="14445" r="33333" b="60370"/>
          <a:stretch/>
        </p:blipFill>
        <p:spPr>
          <a:xfrm>
            <a:off x="2263589" y="1714500"/>
            <a:ext cx="7664823" cy="3429000"/>
          </a:xfrm>
          <a:prstGeom prst="rect">
            <a:avLst/>
          </a:prstGeom>
        </p:spPr>
      </p:pic>
    </p:spTree>
    <p:extLst>
      <p:ext uri="{BB962C8B-B14F-4D97-AF65-F5344CB8AC3E}">
        <p14:creationId xmlns:p14="http://schemas.microsoft.com/office/powerpoint/2010/main" val="8259258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46F2CBE-099A-460A-908E-177825E983C7}"/>
              </a:ext>
            </a:extLst>
          </p:cNvPr>
          <p:cNvSpPr txBox="1"/>
          <p:nvPr/>
        </p:nvSpPr>
        <p:spPr>
          <a:xfrm>
            <a:off x="2133600" y="457201"/>
            <a:ext cx="8001000" cy="646331"/>
          </a:xfrm>
          <a:prstGeom prst="rect">
            <a:avLst/>
          </a:prstGeom>
          <a:noFill/>
        </p:spPr>
        <p:txBody>
          <a:bodyPr wrap="square" rtlCol="0">
            <a:spAutoFit/>
          </a:bodyPr>
          <a:lstStyle/>
          <a:p>
            <a:pPr algn="ctr"/>
            <a:r>
              <a:rPr lang="en-US" sz="3600" dirty="0">
                <a:solidFill>
                  <a:srgbClr val="2B52BF"/>
                </a:solidFill>
                <a:latin typeface="Franklin Gothic Heavy" panose="020B0903020102020204" pitchFamily="34" charset="0"/>
              </a:rPr>
              <a:t>2019 Corporate Sponsors</a:t>
            </a:r>
          </a:p>
        </p:txBody>
      </p:sp>
      <p:pic>
        <p:nvPicPr>
          <p:cNvPr id="2" name="Picture 1">
            <a:extLst>
              <a:ext uri="{FF2B5EF4-FFF2-40B4-BE49-F238E27FC236}">
                <a16:creationId xmlns:a16="http://schemas.microsoft.com/office/drawing/2014/main" id="{E00E1A4B-D90D-4AD8-B039-A5B79DB633A3}"/>
              </a:ext>
            </a:extLst>
          </p:cNvPr>
          <p:cNvPicPr>
            <a:picLocks noChangeAspect="1"/>
          </p:cNvPicPr>
          <p:nvPr/>
        </p:nvPicPr>
        <p:blipFill rotWithShape="1">
          <a:blip r:embed="rId2"/>
          <a:srcRect l="35000" t="41111" r="32501" b="15926"/>
          <a:stretch/>
        </p:blipFill>
        <p:spPr>
          <a:xfrm>
            <a:off x="2895601" y="1371601"/>
            <a:ext cx="6571593" cy="4886569"/>
          </a:xfrm>
          <a:prstGeom prst="rect">
            <a:avLst/>
          </a:prstGeom>
        </p:spPr>
      </p:pic>
    </p:spTree>
    <p:extLst>
      <p:ext uri="{BB962C8B-B14F-4D97-AF65-F5344CB8AC3E}">
        <p14:creationId xmlns:p14="http://schemas.microsoft.com/office/powerpoint/2010/main" val="38719100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2D9F29-8105-4ED9-93BD-428ED66D2BCA}"/>
              </a:ext>
            </a:extLst>
          </p:cNvPr>
          <p:cNvSpPr txBox="1"/>
          <p:nvPr/>
        </p:nvSpPr>
        <p:spPr>
          <a:xfrm>
            <a:off x="2133600" y="457201"/>
            <a:ext cx="8001000" cy="1015663"/>
          </a:xfrm>
          <a:prstGeom prst="rect">
            <a:avLst/>
          </a:prstGeom>
          <a:noFill/>
        </p:spPr>
        <p:txBody>
          <a:bodyPr wrap="square" rtlCol="0">
            <a:spAutoFit/>
          </a:bodyPr>
          <a:lstStyle/>
          <a:p>
            <a:pPr algn="ctr"/>
            <a:r>
              <a:rPr lang="en-US" sz="3600" dirty="0">
                <a:solidFill>
                  <a:srgbClr val="2B52BF"/>
                </a:solidFill>
                <a:latin typeface="Franklin Gothic Heavy" panose="020B0903020102020204" pitchFamily="34" charset="0"/>
              </a:rPr>
              <a:t>In Recognition of Individual Donors</a:t>
            </a:r>
          </a:p>
          <a:p>
            <a:pPr algn="ctr"/>
            <a:r>
              <a:rPr lang="en-US" sz="2400" dirty="0">
                <a:solidFill>
                  <a:srgbClr val="2B52BF"/>
                </a:solidFill>
                <a:latin typeface="Franklin Gothic Heavy" panose="020B0903020102020204" pitchFamily="34" charset="0"/>
              </a:rPr>
              <a:t>May 1, 2018 – April 30, 2019</a:t>
            </a:r>
          </a:p>
        </p:txBody>
      </p:sp>
      <p:sp>
        <p:nvSpPr>
          <p:cNvPr id="3" name="TextBox 2">
            <a:extLst>
              <a:ext uri="{FF2B5EF4-FFF2-40B4-BE49-F238E27FC236}">
                <a16:creationId xmlns:a16="http://schemas.microsoft.com/office/drawing/2014/main" id="{B065FF8D-F345-4319-99FA-D81D4FDAC2A9}"/>
              </a:ext>
            </a:extLst>
          </p:cNvPr>
          <p:cNvSpPr txBox="1"/>
          <p:nvPr/>
        </p:nvSpPr>
        <p:spPr>
          <a:xfrm>
            <a:off x="2151185" y="2373868"/>
            <a:ext cx="2584938" cy="3785652"/>
          </a:xfrm>
          <a:prstGeom prst="rect">
            <a:avLst/>
          </a:prstGeom>
          <a:noFill/>
        </p:spPr>
        <p:txBody>
          <a:bodyPr wrap="square" rtlCol="0">
            <a:spAutoFit/>
          </a:bodyPr>
          <a:lstStyle/>
          <a:p>
            <a:r>
              <a:rPr lang="en-US" sz="2400" dirty="0">
                <a:latin typeface="Franklin Gothic Demi Cond" panose="020B0706030402020204" pitchFamily="34" charset="0"/>
              </a:rPr>
              <a:t>Kevin </a:t>
            </a:r>
            <a:r>
              <a:rPr lang="en-US" sz="2400" dirty="0" err="1">
                <a:latin typeface="Franklin Gothic Demi Cond" panose="020B0706030402020204" pitchFamily="34" charset="0"/>
              </a:rPr>
              <a:t>Buhr</a:t>
            </a:r>
            <a:endParaRPr lang="en-US" sz="2400" dirty="0">
              <a:latin typeface="Franklin Gothic Demi Cond" panose="020B0706030402020204" pitchFamily="34" charset="0"/>
            </a:endParaRPr>
          </a:p>
          <a:p>
            <a:r>
              <a:rPr lang="en-US" sz="2400" dirty="0">
                <a:latin typeface="Franklin Gothic Demi Cond" panose="020B0706030402020204" pitchFamily="34" charset="0"/>
              </a:rPr>
              <a:t>Janet </a:t>
            </a:r>
            <a:r>
              <a:rPr lang="en-US" sz="2400" dirty="0" err="1">
                <a:latin typeface="Franklin Gothic Demi Cond" panose="020B0706030402020204" pitchFamily="34" charset="0"/>
              </a:rPr>
              <a:t>Darbyshire</a:t>
            </a:r>
            <a:endParaRPr lang="en-US" sz="2400" dirty="0">
              <a:latin typeface="Franklin Gothic Demi Cond" panose="020B0706030402020204" pitchFamily="34" charset="0"/>
            </a:endParaRPr>
          </a:p>
          <a:p>
            <a:r>
              <a:rPr lang="en-US" sz="2400" dirty="0">
                <a:latin typeface="Franklin Gothic Demi Cond" panose="020B0706030402020204" pitchFamily="34" charset="0"/>
              </a:rPr>
              <a:t>Dennis O. Dixon</a:t>
            </a:r>
          </a:p>
          <a:p>
            <a:r>
              <a:rPr lang="en-US" sz="2400" dirty="0">
                <a:latin typeface="Franklin Gothic Demi Cond" panose="020B0706030402020204" pitchFamily="34" charset="0"/>
              </a:rPr>
              <a:t>Lynda Marie </a:t>
            </a:r>
            <a:r>
              <a:rPr lang="en-US" sz="2400" dirty="0" err="1">
                <a:latin typeface="Franklin Gothic Demi Cond" panose="020B0706030402020204" pitchFamily="34" charset="0"/>
              </a:rPr>
              <a:t>Emel</a:t>
            </a:r>
            <a:endParaRPr lang="en-US" sz="2400" dirty="0">
              <a:latin typeface="Franklin Gothic Demi Cond" panose="020B0706030402020204" pitchFamily="34" charset="0"/>
            </a:endParaRPr>
          </a:p>
          <a:p>
            <a:r>
              <a:rPr lang="en-US" sz="2400" dirty="0">
                <a:latin typeface="Franklin Gothic Demi Cond" panose="020B0706030402020204" pitchFamily="34" charset="0"/>
              </a:rPr>
              <a:t>Susan </a:t>
            </a:r>
            <a:r>
              <a:rPr lang="en-US" sz="2400" dirty="0" err="1">
                <a:latin typeface="Franklin Gothic Demi Cond" panose="020B0706030402020204" pitchFamily="34" charset="0"/>
              </a:rPr>
              <a:t>Groshen</a:t>
            </a:r>
            <a:endParaRPr lang="en-US" sz="2400" dirty="0">
              <a:latin typeface="Franklin Gothic Demi Cond" panose="020B0706030402020204" pitchFamily="34" charset="0"/>
            </a:endParaRPr>
          </a:p>
          <a:p>
            <a:r>
              <a:rPr lang="en-US" sz="2400" dirty="0">
                <a:latin typeface="Franklin Gothic Demi Cond" panose="020B0706030402020204" pitchFamily="34" charset="0"/>
              </a:rPr>
              <a:t>Virginia Howard</a:t>
            </a:r>
          </a:p>
          <a:p>
            <a:r>
              <a:rPr lang="en-US" sz="2400" dirty="0">
                <a:latin typeface="Franklin Gothic Demi Cond" panose="020B0706030402020204" pitchFamily="34" charset="0"/>
              </a:rPr>
              <a:t>Theodore Karrison</a:t>
            </a:r>
          </a:p>
          <a:p>
            <a:r>
              <a:rPr lang="en-US" sz="2400" dirty="0">
                <a:latin typeface="Franklin Gothic Demi Cond" panose="020B0706030402020204" pitchFamily="34" charset="0"/>
              </a:rPr>
              <a:t>Peter G. Kaufmann</a:t>
            </a:r>
          </a:p>
          <a:p>
            <a:r>
              <a:rPr lang="en-US" sz="2400" dirty="0">
                <a:latin typeface="Franklin Gothic Demi Cond" panose="020B0706030402020204" pitchFamily="34" charset="0"/>
              </a:rPr>
              <a:t>Anne S. Lindblad</a:t>
            </a:r>
          </a:p>
          <a:p>
            <a:r>
              <a:rPr lang="en-US" sz="2400" dirty="0">
                <a:latin typeface="Franklin Gothic Demi Cond" panose="020B0706030402020204" pitchFamily="34" charset="0"/>
              </a:rPr>
              <a:t>Michele Melia</a:t>
            </a:r>
          </a:p>
        </p:txBody>
      </p:sp>
      <p:sp>
        <p:nvSpPr>
          <p:cNvPr id="4" name="TextBox 3">
            <a:extLst>
              <a:ext uri="{FF2B5EF4-FFF2-40B4-BE49-F238E27FC236}">
                <a16:creationId xmlns:a16="http://schemas.microsoft.com/office/drawing/2014/main" id="{DF74C068-594F-444F-88C5-EC1E13D57F7E}"/>
              </a:ext>
            </a:extLst>
          </p:cNvPr>
          <p:cNvSpPr txBox="1"/>
          <p:nvPr/>
        </p:nvSpPr>
        <p:spPr>
          <a:xfrm>
            <a:off x="4572000" y="2373868"/>
            <a:ext cx="2584938" cy="3416320"/>
          </a:xfrm>
          <a:prstGeom prst="rect">
            <a:avLst/>
          </a:prstGeom>
          <a:noFill/>
        </p:spPr>
        <p:txBody>
          <a:bodyPr wrap="square" rtlCol="0">
            <a:spAutoFit/>
          </a:bodyPr>
          <a:lstStyle/>
          <a:p>
            <a:r>
              <a:rPr lang="en-US" sz="2400" dirty="0">
                <a:latin typeface="Franklin Gothic Demi Cond" panose="020B0706030402020204" pitchFamily="34" charset="0"/>
              </a:rPr>
              <a:t>Philip C. </a:t>
            </a:r>
            <a:r>
              <a:rPr lang="en-US" sz="2400" dirty="0" err="1">
                <a:latin typeface="Franklin Gothic Demi Cond" panose="020B0706030402020204" pitchFamily="34" charset="0"/>
              </a:rPr>
              <a:t>Prorock</a:t>
            </a:r>
            <a:endParaRPr lang="en-US" sz="2400" dirty="0">
              <a:latin typeface="Franklin Gothic Demi Cond" panose="020B0706030402020204" pitchFamily="34" charset="0"/>
            </a:endParaRPr>
          </a:p>
          <a:p>
            <a:r>
              <a:rPr lang="en-US" sz="2400" dirty="0">
                <a:latin typeface="Franklin Gothic Demi Cond" panose="020B0706030402020204" pitchFamily="34" charset="0"/>
              </a:rPr>
              <a:t>Anne Ryan</a:t>
            </a:r>
          </a:p>
          <a:p>
            <a:r>
              <a:rPr lang="en-US" sz="2400" dirty="0">
                <a:latin typeface="Franklin Gothic Demi Cond" panose="020B0706030402020204" pitchFamily="34" charset="0"/>
              </a:rPr>
              <a:t>Steven </a:t>
            </a:r>
            <a:r>
              <a:rPr lang="en-US" sz="2400" dirty="0" err="1">
                <a:latin typeface="Franklin Gothic Demi Cond" panose="020B0706030402020204" pitchFamily="34" charset="0"/>
              </a:rPr>
              <a:t>Snappin</a:t>
            </a:r>
            <a:endParaRPr lang="en-US" sz="2400" dirty="0">
              <a:latin typeface="Franklin Gothic Demi Cond" panose="020B0706030402020204" pitchFamily="34" charset="0"/>
            </a:endParaRPr>
          </a:p>
          <a:p>
            <a:r>
              <a:rPr lang="en-US" sz="2400" dirty="0">
                <a:latin typeface="Franklin Gothic Demi Cond" panose="020B0706030402020204" pitchFamily="34" charset="0"/>
              </a:rPr>
              <a:t>Cathie </a:t>
            </a:r>
            <a:r>
              <a:rPr lang="en-US" sz="2400" dirty="0" err="1">
                <a:latin typeface="Franklin Gothic Demi Cond" panose="020B0706030402020204" pitchFamily="34" charset="0"/>
              </a:rPr>
              <a:t>Spino</a:t>
            </a:r>
            <a:endParaRPr lang="en-US" sz="2400" dirty="0">
              <a:latin typeface="Franklin Gothic Demi Cond" panose="020B0706030402020204" pitchFamily="34" charset="0"/>
            </a:endParaRPr>
          </a:p>
          <a:p>
            <a:r>
              <a:rPr lang="en-US" sz="2400" dirty="0">
                <a:latin typeface="Franklin Gothic Demi Cond" panose="020B0706030402020204" pitchFamily="34" charset="0"/>
              </a:rPr>
              <a:t>Nancy </a:t>
            </a:r>
            <a:r>
              <a:rPr lang="en-US" sz="2400" dirty="0" err="1">
                <a:latin typeface="Franklin Gothic Demi Cond" panose="020B0706030402020204" pitchFamily="34" charset="0"/>
              </a:rPr>
              <a:t>Stambler</a:t>
            </a:r>
            <a:endParaRPr lang="en-US" sz="2400" dirty="0">
              <a:latin typeface="Franklin Gothic Demi Cond" panose="020B0706030402020204" pitchFamily="34" charset="0"/>
            </a:endParaRPr>
          </a:p>
          <a:p>
            <a:r>
              <a:rPr lang="en-US" sz="2400" dirty="0">
                <a:latin typeface="Franklin Gothic Demi Cond" panose="020B0706030402020204" pitchFamily="34" charset="0"/>
              </a:rPr>
              <a:t>Martin R. </a:t>
            </a:r>
            <a:r>
              <a:rPr lang="en-US" sz="2400" dirty="0" err="1">
                <a:latin typeface="Franklin Gothic Demi Cond" panose="020B0706030402020204" pitchFamily="34" charset="0"/>
              </a:rPr>
              <a:t>Stockler</a:t>
            </a:r>
            <a:endParaRPr lang="en-US" sz="2400" dirty="0">
              <a:latin typeface="Franklin Gothic Demi Cond" panose="020B0706030402020204" pitchFamily="34" charset="0"/>
            </a:endParaRPr>
          </a:p>
          <a:p>
            <a:r>
              <a:rPr lang="en-US" sz="2400" dirty="0">
                <a:latin typeface="Franklin Gothic Demi Cond" panose="020B0706030402020204" pitchFamily="34" charset="0"/>
              </a:rPr>
              <a:t>Milagros Tan-Pineda</a:t>
            </a:r>
          </a:p>
          <a:p>
            <a:r>
              <a:rPr lang="en-US" sz="2400" dirty="0">
                <a:latin typeface="Franklin Gothic Demi Cond" panose="020B0706030402020204" pitchFamily="34" charset="0"/>
              </a:rPr>
              <a:t>Michael </a:t>
            </a:r>
            <a:r>
              <a:rPr lang="en-US" sz="2400" dirty="0" err="1">
                <a:latin typeface="Franklin Gothic Demi Cond" panose="020B0706030402020204" pitchFamily="34" charset="0"/>
              </a:rPr>
              <a:t>Terrin</a:t>
            </a:r>
            <a:endParaRPr lang="en-US" sz="2400" dirty="0">
              <a:latin typeface="Franklin Gothic Demi Cond" panose="020B0706030402020204" pitchFamily="34" charset="0"/>
            </a:endParaRPr>
          </a:p>
          <a:p>
            <a:r>
              <a:rPr lang="en-US" sz="2400" dirty="0">
                <a:latin typeface="Franklin Gothic Demi Cond" panose="020B0706030402020204" pitchFamily="34" charset="0"/>
              </a:rPr>
              <a:t>Patty Winger</a:t>
            </a:r>
          </a:p>
        </p:txBody>
      </p:sp>
      <p:sp>
        <p:nvSpPr>
          <p:cNvPr id="5" name="TextBox 4">
            <a:extLst>
              <a:ext uri="{FF2B5EF4-FFF2-40B4-BE49-F238E27FC236}">
                <a16:creationId xmlns:a16="http://schemas.microsoft.com/office/drawing/2014/main" id="{49208EA9-E421-47A4-9BB2-8B4E5F0CCA57}"/>
              </a:ext>
            </a:extLst>
          </p:cNvPr>
          <p:cNvSpPr txBox="1"/>
          <p:nvPr/>
        </p:nvSpPr>
        <p:spPr>
          <a:xfrm>
            <a:off x="2057400" y="1742926"/>
            <a:ext cx="4648200" cy="523220"/>
          </a:xfrm>
          <a:prstGeom prst="rect">
            <a:avLst/>
          </a:prstGeom>
          <a:noFill/>
        </p:spPr>
        <p:txBody>
          <a:bodyPr wrap="square" rtlCol="0">
            <a:spAutoFit/>
          </a:bodyPr>
          <a:lstStyle/>
          <a:p>
            <a:pPr algn="ctr"/>
            <a:r>
              <a:rPr lang="en-US" sz="2800" dirty="0">
                <a:solidFill>
                  <a:srgbClr val="00B050"/>
                </a:solidFill>
                <a:latin typeface="Franklin Gothic Demi Cond" panose="020B0706030402020204" pitchFamily="34" charset="0"/>
              </a:rPr>
              <a:t>GENERAL FUND CONTRIBUTORS</a:t>
            </a:r>
          </a:p>
        </p:txBody>
      </p:sp>
      <p:sp>
        <p:nvSpPr>
          <p:cNvPr id="6" name="TextBox 5">
            <a:extLst>
              <a:ext uri="{FF2B5EF4-FFF2-40B4-BE49-F238E27FC236}">
                <a16:creationId xmlns:a16="http://schemas.microsoft.com/office/drawing/2014/main" id="{B27C6B22-DE70-4466-944B-0C9BA9B07571}"/>
              </a:ext>
            </a:extLst>
          </p:cNvPr>
          <p:cNvSpPr txBox="1"/>
          <p:nvPr/>
        </p:nvSpPr>
        <p:spPr>
          <a:xfrm>
            <a:off x="7658098" y="3112532"/>
            <a:ext cx="2584938" cy="2308324"/>
          </a:xfrm>
          <a:prstGeom prst="rect">
            <a:avLst/>
          </a:prstGeom>
          <a:noFill/>
        </p:spPr>
        <p:txBody>
          <a:bodyPr wrap="square" rtlCol="0">
            <a:spAutoFit/>
          </a:bodyPr>
          <a:lstStyle/>
          <a:p>
            <a:r>
              <a:rPr lang="en-US" sz="2400" dirty="0">
                <a:latin typeface="Franklin Gothic Demi Cond" panose="020B0706030402020204" pitchFamily="34" charset="0"/>
              </a:rPr>
              <a:t>Kevin </a:t>
            </a:r>
            <a:r>
              <a:rPr lang="en-US" sz="2400" dirty="0" err="1">
                <a:latin typeface="Franklin Gothic Demi Cond" panose="020B0706030402020204" pitchFamily="34" charset="0"/>
              </a:rPr>
              <a:t>Buhr</a:t>
            </a:r>
            <a:endParaRPr lang="en-US" sz="2400" dirty="0">
              <a:latin typeface="Franklin Gothic Demi Cond" panose="020B0706030402020204" pitchFamily="34" charset="0"/>
            </a:endParaRPr>
          </a:p>
          <a:p>
            <a:r>
              <a:rPr lang="en-US" sz="2400" dirty="0">
                <a:latin typeface="Franklin Gothic Demi Cond" panose="020B0706030402020204" pitchFamily="34" charset="0"/>
              </a:rPr>
              <a:t>Barbara S. Hawkins</a:t>
            </a:r>
          </a:p>
          <a:p>
            <a:r>
              <a:rPr lang="en-US" sz="2400" dirty="0">
                <a:latin typeface="Franklin Gothic Demi Cond" panose="020B0706030402020204" pitchFamily="34" charset="0"/>
              </a:rPr>
              <a:t>Amy </a:t>
            </a:r>
            <a:r>
              <a:rPr lang="en-US" sz="2400" dirty="0" err="1">
                <a:latin typeface="Franklin Gothic Demi Cond" panose="020B0706030402020204" pitchFamily="34" charset="0"/>
              </a:rPr>
              <a:t>Ruppert</a:t>
            </a:r>
            <a:r>
              <a:rPr lang="en-US" sz="2400" dirty="0">
                <a:latin typeface="Franklin Gothic Demi Cond" panose="020B0706030402020204" pitchFamily="34" charset="0"/>
              </a:rPr>
              <a:t> Stark</a:t>
            </a:r>
          </a:p>
          <a:p>
            <a:r>
              <a:rPr lang="en-US" sz="2400" dirty="0">
                <a:latin typeface="Franklin Gothic Demi Cond" panose="020B0706030402020204" pitchFamily="34" charset="0"/>
              </a:rPr>
              <a:t>Martin R. </a:t>
            </a:r>
            <a:r>
              <a:rPr lang="en-US" sz="2400" dirty="0" err="1">
                <a:latin typeface="Franklin Gothic Demi Cond" panose="020B0706030402020204" pitchFamily="34" charset="0"/>
              </a:rPr>
              <a:t>Stockler</a:t>
            </a:r>
            <a:endParaRPr lang="en-US" sz="2400" dirty="0">
              <a:latin typeface="Franklin Gothic Demi Cond" panose="020B0706030402020204" pitchFamily="34" charset="0"/>
            </a:endParaRPr>
          </a:p>
          <a:p>
            <a:r>
              <a:rPr lang="en-US" sz="2400" dirty="0">
                <a:latin typeface="Franklin Gothic Demi Cond" panose="020B0706030402020204" pitchFamily="34" charset="0"/>
              </a:rPr>
              <a:t>Donald </a:t>
            </a:r>
            <a:r>
              <a:rPr lang="en-US" sz="2400" dirty="0" err="1">
                <a:latin typeface="Franklin Gothic Demi Cond" panose="020B0706030402020204" pitchFamily="34" charset="0"/>
              </a:rPr>
              <a:t>Taves</a:t>
            </a:r>
            <a:endParaRPr lang="en-US" sz="2400" dirty="0">
              <a:latin typeface="Franklin Gothic Demi Cond" panose="020B0706030402020204" pitchFamily="34" charset="0"/>
            </a:endParaRPr>
          </a:p>
          <a:p>
            <a:r>
              <a:rPr lang="en-US" sz="2400" dirty="0">
                <a:latin typeface="Franklin Gothic Demi Cond" panose="020B0706030402020204" pitchFamily="34" charset="0"/>
              </a:rPr>
              <a:t>O. Dale Williams</a:t>
            </a:r>
          </a:p>
        </p:txBody>
      </p:sp>
      <p:sp>
        <p:nvSpPr>
          <p:cNvPr id="7" name="TextBox 6">
            <a:extLst>
              <a:ext uri="{FF2B5EF4-FFF2-40B4-BE49-F238E27FC236}">
                <a16:creationId xmlns:a16="http://schemas.microsoft.com/office/drawing/2014/main" id="{EE2A2ABC-D9C3-4A55-8F24-0411FC8F6251}"/>
              </a:ext>
            </a:extLst>
          </p:cNvPr>
          <p:cNvSpPr txBox="1"/>
          <p:nvPr/>
        </p:nvSpPr>
        <p:spPr>
          <a:xfrm>
            <a:off x="7156938" y="1742927"/>
            <a:ext cx="3206262" cy="1384995"/>
          </a:xfrm>
          <a:prstGeom prst="rect">
            <a:avLst/>
          </a:prstGeom>
          <a:noFill/>
        </p:spPr>
        <p:txBody>
          <a:bodyPr wrap="square" rtlCol="0">
            <a:spAutoFit/>
          </a:bodyPr>
          <a:lstStyle/>
          <a:p>
            <a:pPr algn="ctr"/>
            <a:r>
              <a:rPr lang="en-US" sz="2800" dirty="0">
                <a:solidFill>
                  <a:srgbClr val="00B050"/>
                </a:solidFill>
                <a:latin typeface="Franklin Gothic Demi Cond" panose="020B0706030402020204" pitchFamily="34" charset="0"/>
              </a:rPr>
              <a:t>CURTIS MEINERT</a:t>
            </a:r>
          </a:p>
          <a:p>
            <a:pPr algn="ctr"/>
            <a:r>
              <a:rPr lang="en-US" sz="2800" dirty="0">
                <a:solidFill>
                  <a:srgbClr val="00B050"/>
                </a:solidFill>
                <a:latin typeface="Franklin Gothic Demi Cond" panose="020B0706030402020204" pitchFamily="34" charset="0"/>
              </a:rPr>
              <a:t>KEYNOTE HONORARY ADDRESS DONATION</a:t>
            </a:r>
          </a:p>
        </p:txBody>
      </p:sp>
    </p:spTree>
    <p:extLst>
      <p:ext uri="{BB962C8B-B14F-4D97-AF65-F5344CB8AC3E}">
        <p14:creationId xmlns:p14="http://schemas.microsoft.com/office/powerpoint/2010/main" val="10910440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093304-CCBB-4520-8585-8377BFC88555}"/>
              </a:ext>
            </a:extLst>
          </p:cNvPr>
          <p:cNvSpPr txBox="1"/>
          <p:nvPr/>
        </p:nvSpPr>
        <p:spPr>
          <a:xfrm>
            <a:off x="2133600" y="457201"/>
            <a:ext cx="8001000" cy="1015663"/>
          </a:xfrm>
          <a:prstGeom prst="rect">
            <a:avLst/>
          </a:prstGeom>
          <a:noFill/>
        </p:spPr>
        <p:txBody>
          <a:bodyPr wrap="square" rtlCol="0">
            <a:spAutoFit/>
          </a:bodyPr>
          <a:lstStyle/>
          <a:p>
            <a:pPr algn="ctr"/>
            <a:r>
              <a:rPr lang="en-US" sz="3600" dirty="0">
                <a:solidFill>
                  <a:srgbClr val="2B52BF"/>
                </a:solidFill>
                <a:latin typeface="Franklin Gothic Heavy" panose="020B0903020102020204" pitchFamily="34" charset="0"/>
              </a:rPr>
              <a:t>In Recognition of Individual Donors</a:t>
            </a:r>
          </a:p>
          <a:p>
            <a:pPr algn="ctr"/>
            <a:r>
              <a:rPr lang="en-US" sz="2400" dirty="0">
                <a:solidFill>
                  <a:srgbClr val="2B52BF"/>
                </a:solidFill>
                <a:latin typeface="Franklin Gothic Heavy" panose="020B0903020102020204" pitchFamily="34" charset="0"/>
              </a:rPr>
              <a:t>May 1, 2018 – April 30, 2019</a:t>
            </a:r>
          </a:p>
        </p:txBody>
      </p:sp>
      <p:sp>
        <p:nvSpPr>
          <p:cNvPr id="3" name="TextBox 2">
            <a:extLst>
              <a:ext uri="{FF2B5EF4-FFF2-40B4-BE49-F238E27FC236}">
                <a16:creationId xmlns:a16="http://schemas.microsoft.com/office/drawing/2014/main" id="{138C53A4-B6C6-4FA1-898F-C47DFAB266E7}"/>
              </a:ext>
            </a:extLst>
          </p:cNvPr>
          <p:cNvSpPr txBox="1"/>
          <p:nvPr/>
        </p:nvSpPr>
        <p:spPr>
          <a:xfrm>
            <a:off x="5207976" y="2266147"/>
            <a:ext cx="4926624" cy="954107"/>
          </a:xfrm>
          <a:prstGeom prst="rect">
            <a:avLst/>
          </a:prstGeom>
          <a:noFill/>
        </p:spPr>
        <p:txBody>
          <a:bodyPr wrap="square" rtlCol="0">
            <a:spAutoFit/>
          </a:bodyPr>
          <a:lstStyle/>
          <a:p>
            <a:pPr algn="ctr"/>
            <a:r>
              <a:rPr lang="en-US" sz="2800" dirty="0">
                <a:solidFill>
                  <a:srgbClr val="00B050"/>
                </a:solidFill>
                <a:latin typeface="Franklin Gothic Demi Cond" panose="020B0706030402020204" pitchFamily="34" charset="0"/>
              </a:rPr>
              <a:t>THOMAS CHALMERS STUDENT SCHOLARSHIP AWARD FUND</a:t>
            </a:r>
          </a:p>
        </p:txBody>
      </p:sp>
      <p:sp>
        <p:nvSpPr>
          <p:cNvPr id="4" name="TextBox 3">
            <a:extLst>
              <a:ext uri="{FF2B5EF4-FFF2-40B4-BE49-F238E27FC236}">
                <a16:creationId xmlns:a16="http://schemas.microsoft.com/office/drawing/2014/main" id="{D9884074-E5BF-409D-AF39-14356878C48B}"/>
              </a:ext>
            </a:extLst>
          </p:cNvPr>
          <p:cNvSpPr txBox="1"/>
          <p:nvPr/>
        </p:nvSpPr>
        <p:spPr>
          <a:xfrm>
            <a:off x="1676400" y="1544597"/>
            <a:ext cx="3206262" cy="1384995"/>
          </a:xfrm>
          <a:prstGeom prst="rect">
            <a:avLst/>
          </a:prstGeom>
          <a:noFill/>
        </p:spPr>
        <p:txBody>
          <a:bodyPr wrap="square" rtlCol="0">
            <a:spAutoFit/>
          </a:bodyPr>
          <a:lstStyle/>
          <a:p>
            <a:pPr algn="ctr"/>
            <a:r>
              <a:rPr lang="en-US" sz="2800" dirty="0">
                <a:solidFill>
                  <a:srgbClr val="00B050"/>
                </a:solidFill>
                <a:latin typeface="Franklin Gothic Demi Cond" panose="020B0706030402020204" pitchFamily="34" charset="0"/>
              </a:rPr>
              <a:t>SYLVAN GREEN</a:t>
            </a:r>
          </a:p>
          <a:p>
            <a:pPr algn="ctr"/>
            <a:r>
              <a:rPr lang="en-US" sz="2800" dirty="0">
                <a:solidFill>
                  <a:srgbClr val="00B050"/>
                </a:solidFill>
                <a:latin typeface="Franklin Gothic Demi Cond" panose="020B0706030402020204" pitchFamily="34" charset="0"/>
              </a:rPr>
              <a:t>SCHOLARSHIP PROGRAM DONATION</a:t>
            </a:r>
          </a:p>
        </p:txBody>
      </p:sp>
      <p:sp>
        <p:nvSpPr>
          <p:cNvPr id="5" name="TextBox 4">
            <a:extLst>
              <a:ext uri="{FF2B5EF4-FFF2-40B4-BE49-F238E27FC236}">
                <a16:creationId xmlns:a16="http://schemas.microsoft.com/office/drawing/2014/main" id="{AF1D246E-4615-4645-9124-A9B8C166FA43}"/>
              </a:ext>
            </a:extLst>
          </p:cNvPr>
          <p:cNvSpPr txBox="1"/>
          <p:nvPr/>
        </p:nvSpPr>
        <p:spPr>
          <a:xfrm>
            <a:off x="2297724" y="2743200"/>
            <a:ext cx="2584938" cy="3785652"/>
          </a:xfrm>
          <a:prstGeom prst="rect">
            <a:avLst/>
          </a:prstGeom>
          <a:noFill/>
        </p:spPr>
        <p:txBody>
          <a:bodyPr wrap="square" rtlCol="0">
            <a:spAutoFit/>
          </a:bodyPr>
          <a:lstStyle/>
          <a:p>
            <a:r>
              <a:rPr lang="en-US" sz="2400" dirty="0">
                <a:latin typeface="Franklin Gothic Demi Cond" panose="020B0706030402020204" pitchFamily="34" charset="0"/>
              </a:rPr>
              <a:t>Kevin </a:t>
            </a:r>
            <a:r>
              <a:rPr lang="en-US" sz="2400" dirty="0" err="1">
                <a:latin typeface="Franklin Gothic Demi Cond" panose="020B0706030402020204" pitchFamily="34" charset="0"/>
              </a:rPr>
              <a:t>Buhr</a:t>
            </a:r>
            <a:endParaRPr lang="en-US" sz="2400" dirty="0">
              <a:latin typeface="Franklin Gothic Demi Cond" panose="020B0706030402020204" pitchFamily="34" charset="0"/>
            </a:endParaRPr>
          </a:p>
          <a:p>
            <a:r>
              <a:rPr lang="en-US" sz="2400" dirty="0">
                <a:latin typeface="Franklin Gothic Demi Cond" panose="020B0706030402020204" pitchFamily="34" charset="0"/>
              </a:rPr>
              <a:t>James J. Dignam</a:t>
            </a:r>
          </a:p>
          <a:p>
            <a:r>
              <a:rPr lang="en-US" sz="2400" dirty="0">
                <a:latin typeface="Franklin Gothic Demi Cond" panose="020B0706030402020204" pitchFamily="34" charset="0"/>
              </a:rPr>
              <a:t>Jonas Ellenberg</a:t>
            </a:r>
          </a:p>
          <a:p>
            <a:r>
              <a:rPr lang="en-US" sz="2400" dirty="0">
                <a:latin typeface="Franklin Gothic Demi Cond" panose="020B0706030402020204" pitchFamily="34" charset="0"/>
              </a:rPr>
              <a:t>Jay </a:t>
            </a:r>
            <a:r>
              <a:rPr lang="en-US" sz="2400" dirty="0" err="1">
                <a:latin typeface="Franklin Gothic Demi Cond" panose="020B0706030402020204" pitchFamily="34" charset="0"/>
              </a:rPr>
              <a:t>Herson</a:t>
            </a:r>
            <a:endParaRPr lang="en-US" sz="2400" dirty="0">
              <a:latin typeface="Franklin Gothic Demi Cond" panose="020B0706030402020204" pitchFamily="34" charset="0"/>
            </a:endParaRPr>
          </a:p>
          <a:p>
            <a:r>
              <a:rPr lang="en-US" sz="2400" dirty="0">
                <a:latin typeface="Franklin Gothic Demi Cond" panose="020B0706030402020204" pitchFamily="34" charset="0"/>
              </a:rPr>
              <a:t>Anne S. Lindblad</a:t>
            </a:r>
          </a:p>
          <a:p>
            <a:r>
              <a:rPr lang="en-US" sz="2400" dirty="0">
                <a:latin typeface="Franklin Gothic Demi Cond" panose="020B0706030402020204" pitchFamily="34" charset="0"/>
              </a:rPr>
              <a:t>Robert Lindblad</a:t>
            </a:r>
          </a:p>
          <a:p>
            <a:r>
              <a:rPr lang="en-US" sz="2400" dirty="0">
                <a:latin typeface="Franklin Gothic Demi Cond" panose="020B0706030402020204" pitchFamily="34" charset="0"/>
              </a:rPr>
              <a:t>Carol K. Redmond</a:t>
            </a:r>
          </a:p>
          <a:p>
            <a:r>
              <a:rPr lang="en-US" sz="2400" dirty="0">
                <a:latin typeface="Franklin Gothic Demi Cond" panose="020B0706030402020204" pitchFamily="34" charset="0"/>
              </a:rPr>
              <a:t>Yves D. Rosenberg</a:t>
            </a:r>
          </a:p>
          <a:p>
            <a:r>
              <a:rPr lang="en-US" sz="2400" dirty="0">
                <a:latin typeface="Franklin Gothic Demi Cond" panose="020B0706030402020204" pitchFamily="34" charset="0"/>
              </a:rPr>
              <a:t>Martin R. </a:t>
            </a:r>
            <a:r>
              <a:rPr lang="en-US" sz="2400" dirty="0" err="1">
                <a:latin typeface="Franklin Gothic Demi Cond" panose="020B0706030402020204" pitchFamily="34" charset="0"/>
              </a:rPr>
              <a:t>Stockler</a:t>
            </a:r>
            <a:endParaRPr lang="en-US" sz="2400" dirty="0">
              <a:latin typeface="Franklin Gothic Demi Cond" panose="020B0706030402020204" pitchFamily="34" charset="0"/>
            </a:endParaRPr>
          </a:p>
          <a:p>
            <a:r>
              <a:rPr lang="en-US" sz="2400" dirty="0">
                <a:latin typeface="Franklin Gothic Demi Cond" panose="020B0706030402020204" pitchFamily="34" charset="0"/>
              </a:rPr>
              <a:t>Michael </a:t>
            </a:r>
            <a:r>
              <a:rPr lang="en-US" sz="2400" dirty="0" err="1">
                <a:latin typeface="Franklin Gothic Demi Cond" panose="020B0706030402020204" pitchFamily="34" charset="0"/>
              </a:rPr>
              <a:t>Terrin</a:t>
            </a:r>
            <a:endParaRPr lang="en-US" sz="2400" dirty="0">
              <a:latin typeface="Franklin Gothic Demi Cond" panose="020B0706030402020204" pitchFamily="34" charset="0"/>
            </a:endParaRPr>
          </a:p>
        </p:txBody>
      </p:sp>
      <p:sp>
        <p:nvSpPr>
          <p:cNvPr id="6" name="TextBox 5">
            <a:extLst>
              <a:ext uri="{FF2B5EF4-FFF2-40B4-BE49-F238E27FC236}">
                <a16:creationId xmlns:a16="http://schemas.microsoft.com/office/drawing/2014/main" id="{744DD797-7E86-42D2-8C0E-23EF11C3D53B}"/>
              </a:ext>
            </a:extLst>
          </p:cNvPr>
          <p:cNvSpPr txBox="1"/>
          <p:nvPr/>
        </p:nvSpPr>
        <p:spPr>
          <a:xfrm>
            <a:off x="5207976" y="3297198"/>
            <a:ext cx="2584938" cy="2308324"/>
          </a:xfrm>
          <a:prstGeom prst="rect">
            <a:avLst/>
          </a:prstGeom>
          <a:noFill/>
        </p:spPr>
        <p:txBody>
          <a:bodyPr wrap="square" rtlCol="0">
            <a:spAutoFit/>
          </a:bodyPr>
          <a:lstStyle/>
          <a:p>
            <a:r>
              <a:rPr lang="en-US" sz="2400" dirty="0">
                <a:latin typeface="Franklin Gothic Demi Cond" panose="020B0706030402020204" pitchFamily="34" charset="0"/>
              </a:rPr>
              <a:t>Jesse A. Berlin</a:t>
            </a:r>
          </a:p>
          <a:p>
            <a:r>
              <a:rPr lang="en-US" sz="2400" dirty="0">
                <a:latin typeface="Franklin Gothic Demi Cond" panose="020B0706030402020204" pitchFamily="34" charset="0"/>
              </a:rPr>
              <a:t>Stephen A. Bernard</a:t>
            </a:r>
          </a:p>
          <a:p>
            <a:r>
              <a:rPr lang="en-US" sz="2400" dirty="0">
                <a:latin typeface="Franklin Gothic Demi Cond" panose="020B0706030402020204" pitchFamily="34" charset="0"/>
              </a:rPr>
              <a:t>Kevin </a:t>
            </a:r>
            <a:r>
              <a:rPr lang="en-US" sz="2400" dirty="0" err="1">
                <a:latin typeface="Franklin Gothic Demi Cond" panose="020B0706030402020204" pitchFamily="34" charset="0"/>
              </a:rPr>
              <a:t>Buhr</a:t>
            </a:r>
            <a:endParaRPr lang="en-US" sz="2400" dirty="0">
              <a:latin typeface="Franklin Gothic Demi Cond" panose="020B0706030402020204" pitchFamily="34" charset="0"/>
            </a:endParaRPr>
          </a:p>
          <a:p>
            <a:r>
              <a:rPr lang="en-US" sz="2400" dirty="0">
                <a:latin typeface="Franklin Gothic Demi Cond" panose="020B0706030402020204" pitchFamily="34" charset="0"/>
              </a:rPr>
              <a:t>James J. Dignam</a:t>
            </a:r>
          </a:p>
          <a:p>
            <a:r>
              <a:rPr lang="en-US" sz="2400" dirty="0">
                <a:latin typeface="Franklin Gothic Demi Cond" panose="020B0706030402020204" pitchFamily="34" charset="0"/>
              </a:rPr>
              <a:t>Lynda Marie </a:t>
            </a:r>
            <a:r>
              <a:rPr lang="en-US" sz="2400" dirty="0" err="1">
                <a:latin typeface="Franklin Gothic Demi Cond" panose="020B0706030402020204" pitchFamily="34" charset="0"/>
              </a:rPr>
              <a:t>Emel</a:t>
            </a:r>
            <a:endParaRPr lang="en-US" sz="2400" dirty="0">
              <a:latin typeface="Franklin Gothic Demi Cond" panose="020B0706030402020204" pitchFamily="34" charset="0"/>
            </a:endParaRPr>
          </a:p>
          <a:p>
            <a:r>
              <a:rPr lang="en-US" sz="2400" dirty="0">
                <a:latin typeface="Franklin Gothic Demi Cond" panose="020B0706030402020204" pitchFamily="34" charset="0"/>
              </a:rPr>
              <a:t>Donna Levy</a:t>
            </a:r>
          </a:p>
        </p:txBody>
      </p:sp>
      <p:sp>
        <p:nvSpPr>
          <p:cNvPr id="7" name="TextBox 6">
            <a:extLst>
              <a:ext uri="{FF2B5EF4-FFF2-40B4-BE49-F238E27FC236}">
                <a16:creationId xmlns:a16="http://schemas.microsoft.com/office/drawing/2014/main" id="{5F8BCF88-70CF-4194-BEDC-63E42D372C7B}"/>
              </a:ext>
            </a:extLst>
          </p:cNvPr>
          <p:cNvSpPr txBox="1"/>
          <p:nvPr/>
        </p:nvSpPr>
        <p:spPr>
          <a:xfrm>
            <a:off x="7792914" y="3297198"/>
            <a:ext cx="2441332" cy="2677656"/>
          </a:xfrm>
          <a:prstGeom prst="rect">
            <a:avLst/>
          </a:prstGeom>
          <a:noFill/>
        </p:spPr>
        <p:txBody>
          <a:bodyPr wrap="square" rtlCol="0">
            <a:spAutoFit/>
          </a:bodyPr>
          <a:lstStyle/>
          <a:p>
            <a:r>
              <a:rPr lang="en-US" sz="2400" dirty="0">
                <a:latin typeface="Franklin Gothic Demi Cond" panose="020B0706030402020204" pitchFamily="34" charset="0"/>
              </a:rPr>
              <a:t>Robert Lindblad</a:t>
            </a:r>
          </a:p>
          <a:p>
            <a:r>
              <a:rPr lang="en-US" sz="2400" dirty="0">
                <a:latin typeface="Franklin Gothic Demi Cond" panose="020B0706030402020204" pitchFamily="34" charset="0"/>
              </a:rPr>
              <a:t>Frank W. Rockhold</a:t>
            </a:r>
          </a:p>
          <a:p>
            <a:r>
              <a:rPr lang="en-US" sz="2400" dirty="0">
                <a:latin typeface="Franklin Gothic Demi Cond" panose="020B0706030402020204" pitchFamily="34" charset="0"/>
              </a:rPr>
              <a:t>Cathie </a:t>
            </a:r>
            <a:r>
              <a:rPr lang="en-US" sz="2400" dirty="0" err="1">
                <a:latin typeface="Franklin Gothic Demi Cond" panose="020B0706030402020204" pitchFamily="34" charset="0"/>
              </a:rPr>
              <a:t>Spino</a:t>
            </a:r>
            <a:endParaRPr lang="en-US" sz="2400" dirty="0">
              <a:latin typeface="Franklin Gothic Demi Cond" panose="020B0706030402020204" pitchFamily="34" charset="0"/>
            </a:endParaRPr>
          </a:p>
          <a:p>
            <a:r>
              <a:rPr lang="en-US" sz="2400" dirty="0">
                <a:latin typeface="Franklin Gothic Demi Cond" panose="020B0706030402020204" pitchFamily="34" charset="0"/>
              </a:rPr>
              <a:t>Martin R. </a:t>
            </a:r>
            <a:r>
              <a:rPr lang="en-US" sz="2400" dirty="0" err="1">
                <a:latin typeface="Franklin Gothic Demi Cond" panose="020B0706030402020204" pitchFamily="34" charset="0"/>
              </a:rPr>
              <a:t>Stockler</a:t>
            </a:r>
            <a:endParaRPr lang="en-US" sz="2400" dirty="0">
              <a:latin typeface="Franklin Gothic Demi Cond" panose="020B0706030402020204" pitchFamily="34" charset="0"/>
            </a:endParaRPr>
          </a:p>
          <a:p>
            <a:r>
              <a:rPr lang="en-US" sz="2400" dirty="0">
                <a:latin typeface="Franklin Gothic Demi Cond" panose="020B0706030402020204" pitchFamily="34" charset="0"/>
              </a:rPr>
              <a:t>Elizabeth L. Turner</a:t>
            </a:r>
          </a:p>
          <a:p>
            <a:r>
              <a:rPr lang="en-US" sz="2400" dirty="0">
                <a:latin typeface="Franklin Gothic Demi Cond" panose="020B0706030402020204" pitchFamily="34" charset="0"/>
              </a:rPr>
              <a:t>Elizabeth C. Wright</a:t>
            </a:r>
          </a:p>
          <a:p>
            <a:endParaRPr lang="en-US" sz="2400" dirty="0">
              <a:latin typeface="Franklin Gothic Demi Cond" panose="020B0706030402020204" pitchFamily="34" charset="0"/>
            </a:endParaRPr>
          </a:p>
        </p:txBody>
      </p:sp>
    </p:spTree>
    <p:extLst>
      <p:ext uri="{BB962C8B-B14F-4D97-AF65-F5344CB8AC3E}">
        <p14:creationId xmlns:p14="http://schemas.microsoft.com/office/powerpoint/2010/main" val="33960298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CD8B94-13D4-4400-8302-C572E1E42405}"/>
              </a:ext>
            </a:extLst>
          </p:cNvPr>
          <p:cNvSpPr txBox="1"/>
          <p:nvPr/>
        </p:nvSpPr>
        <p:spPr>
          <a:xfrm>
            <a:off x="2095500" y="304801"/>
            <a:ext cx="8001000" cy="646331"/>
          </a:xfrm>
          <a:prstGeom prst="rect">
            <a:avLst/>
          </a:prstGeom>
          <a:noFill/>
        </p:spPr>
        <p:txBody>
          <a:bodyPr wrap="square" rtlCol="0">
            <a:spAutoFit/>
          </a:bodyPr>
          <a:lstStyle/>
          <a:p>
            <a:pPr algn="ctr"/>
            <a:r>
              <a:rPr lang="en-US" sz="3600" dirty="0">
                <a:solidFill>
                  <a:srgbClr val="2B52BF"/>
                </a:solidFill>
                <a:latin typeface="Franklin Gothic Heavy" panose="020B0903020102020204" pitchFamily="34" charset="0"/>
              </a:rPr>
              <a:t>The 1985 New Orleans Meeting!</a:t>
            </a:r>
          </a:p>
        </p:txBody>
      </p:sp>
      <p:sp>
        <p:nvSpPr>
          <p:cNvPr id="3" name="TextBox 2">
            <a:extLst>
              <a:ext uri="{FF2B5EF4-FFF2-40B4-BE49-F238E27FC236}">
                <a16:creationId xmlns:a16="http://schemas.microsoft.com/office/drawing/2014/main" id="{92A6BDF6-736E-4CC0-9913-404E827A913A}"/>
              </a:ext>
            </a:extLst>
          </p:cNvPr>
          <p:cNvSpPr txBox="1"/>
          <p:nvPr/>
        </p:nvSpPr>
        <p:spPr>
          <a:xfrm>
            <a:off x="2324100" y="1143000"/>
            <a:ext cx="7543800" cy="5016758"/>
          </a:xfrm>
          <a:prstGeom prst="rect">
            <a:avLst/>
          </a:prstGeom>
          <a:noFill/>
        </p:spPr>
        <p:txBody>
          <a:bodyPr wrap="square" rtlCol="0">
            <a:spAutoFit/>
          </a:bodyPr>
          <a:lstStyle/>
          <a:p>
            <a:pPr marL="342900" indent="-342900">
              <a:buFont typeface="Arial" panose="020B0604020202020204" pitchFamily="34" charset="0"/>
              <a:buChar char="•"/>
            </a:pPr>
            <a:r>
              <a:rPr lang="en-US" sz="3200" dirty="0">
                <a:latin typeface="Franklin Gothic Demi Cond" panose="020B0706030402020204" pitchFamily="34" charset="0"/>
              </a:rPr>
              <a:t>The first time the Society held a meeting in New Orleans was May 12-15, 1985.  It was the Sixth Annual Meeting and was held at the Hyatt Regency.</a:t>
            </a:r>
          </a:p>
          <a:p>
            <a:endParaRPr lang="en-US" sz="2400" dirty="0">
              <a:latin typeface="Franklin Gothic Demi Cond" panose="020B0706030402020204" pitchFamily="34" charset="0"/>
            </a:endParaRPr>
          </a:p>
          <a:p>
            <a:pPr marL="342900" indent="-342900">
              <a:buFont typeface="Arial" panose="020B0604020202020204" pitchFamily="34" charset="0"/>
              <a:buChar char="•"/>
            </a:pPr>
            <a:r>
              <a:rPr lang="en-US" sz="3200" dirty="0">
                <a:latin typeface="Franklin Gothic Demi Cond" panose="020B0706030402020204" pitchFamily="34" charset="0"/>
              </a:rPr>
              <a:t>President:  Thomas Chalmers, one of the Founders of the Society.</a:t>
            </a:r>
          </a:p>
          <a:p>
            <a:endParaRPr lang="en-US" sz="2400" dirty="0">
              <a:latin typeface="Franklin Gothic Demi Cond" panose="020B0706030402020204" pitchFamily="34" charset="0"/>
            </a:endParaRPr>
          </a:p>
          <a:p>
            <a:pPr marL="342900" indent="-342900">
              <a:buFont typeface="Arial" panose="020B0604020202020204" pitchFamily="34" charset="0"/>
              <a:buChar char="•"/>
            </a:pPr>
            <a:r>
              <a:rPr lang="en-US" sz="3200" dirty="0">
                <a:latin typeface="Franklin Gothic Demi Cond" panose="020B0706030402020204" pitchFamily="34" charset="0"/>
              </a:rPr>
              <a:t>Plenary Lectures:</a:t>
            </a:r>
          </a:p>
          <a:p>
            <a:pPr marL="914400" indent="-342900">
              <a:buFont typeface="Wingdings" panose="05000000000000000000" pitchFamily="2" charset="2"/>
              <a:buChar char="Ø"/>
            </a:pPr>
            <a:r>
              <a:rPr lang="en-US" sz="2400" dirty="0">
                <a:latin typeface="Franklin Gothic Demi Cond" panose="020B0706030402020204" pitchFamily="34" charset="0"/>
              </a:rPr>
              <a:t>Post-Randomization Informed Consent</a:t>
            </a:r>
          </a:p>
          <a:p>
            <a:pPr marL="914400" indent="-342900">
              <a:buFont typeface="Wingdings" panose="05000000000000000000" pitchFamily="2" charset="2"/>
              <a:buChar char="Ø"/>
            </a:pPr>
            <a:r>
              <a:rPr lang="en-US" sz="2400" dirty="0">
                <a:latin typeface="Franklin Gothic Demi Cond" panose="020B0706030402020204" pitchFamily="34" charset="0"/>
              </a:rPr>
              <a:t>Who Should Have Access to Data from Clinical Trials?</a:t>
            </a:r>
          </a:p>
        </p:txBody>
      </p:sp>
    </p:spTree>
    <p:extLst>
      <p:ext uri="{BB962C8B-B14F-4D97-AF65-F5344CB8AC3E}">
        <p14:creationId xmlns:p14="http://schemas.microsoft.com/office/powerpoint/2010/main" val="24961477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DE8F4CB36A4624086990735051B20C4" ma:contentTypeVersion="8" ma:contentTypeDescription="Create a new document." ma:contentTypeScope="" ma:versionID="309acf0138db6606af49837b6445e5c1">
  <xsd:schema xmlns:xsd="http://www.w3.org/2001/XMLSchema" xmlns:xs="http://www.w3.org/2001/XMLSchema" xmlns:p="http://schemas.microsoft.com/office/2006/metadata/properties" xmlns:ns2="f09b97b9-32b4-4a0e-a23f-4b352d34f850" xmlns:ns3="15161fa6-f2a0-47c7-a56b-949e6bf7f194" targetNamespace="http://schemas.microsoft.com/office/2006/metadata/properties" ma:root="true" ma:fieldsID="528ed5eb53c38831124e65bbfb197c30" ns2:_="" ns3:_="">
    <xsd:import namespace="f09b97b9-32b4-4a0e-a23f-4b352d34f850"/>
    <xsd:import namespace="15161fa6-f2a0-47c7-a56b-949e6bf7f19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9b97b9-32b4-4a0e-a23f-4b352d34f8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5161fa6-f2a0-47c7-a56b-949e6bf7f194"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CBCA94D-9BFD-4FB0-BF75-F8DC5286CB9A}">
  <ds:schemaRefs>
    <ds:schemaRef ds:uri="http://schemas.microsoft.com/office/2006/metadata/properties"/>
    <ds:schemaRef ds:uri="http://schemas.microsoft.com/office/2006/documentManagement/types"/>
    <ds:schemaRef ds:uri="15161fa6-f2a0-47c7-a56b-949e6bf7f194"/>
    <ds:schemaRef ds:uri="http://purl.org/dc/elements/1.1/"/>
    <ds:schemaRef ds:uri="http://www.w3.org/XML/1998/namespace"/>
    <ds:schemaRef ds:uri="f09b97b9-32b4-4a0e-a23f-4b352d34f850"/>
    <ds:schemaRef ds:uri="http://schemas.microsoft.com/office/infopath/2007/PartnerControls"/>
    <ds:schemaRef ds:uri="http://purl.org/dc/terms/"/>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000A5E48-FA27-43E5-AE86-8428A5AACA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09b97b9-32b4-4a0e-a23f-4b352d34f850"/>
    <ds:schemaRef ds:uri="15161fa6-f2a0-47c7-a56b-949e6bf7f1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428647C-A17B-42D9-8281-949E6099F12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8160</TotalTime>
  <Words>1042</Words>
  <Application>Microsoft Office PowerPoint</Application>
  <PresentationFormat>Widescreen</PresentationFormat>
  <Paragraphs>233</Paragraphs>
  <Slides>44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44</vt:i4>
      </vt:variant>
    </vt:vector>
  </HeadingPairs>
  <TitlesOfParts>
    <vt:vector size="52" baseType="lpstr">
      <vt:lpstr>Arial</vt:lpstr>
      <vt:lpstr>Calibri</vt:lpstr>
      <vt:lpstr>Cambria</vt:lpstr>
      <vt:lpstr>Franklin Gothic Demi Cond</vt:lpstr>
      <vt:lpstr>Franklin Gothic Heavy</vt:lpstr>
      <vt:lpstr>Franklin Gothic Medium Cond</vt:lpstr>
      <vt:lpstr>Wingdings</vt:lpstr>
      <vt:lpstr>Office Theme</vt:lpstr>
      <vt:lpstr>PowerPoint Presentation</vt:lpstr>
      <vt:lpstr>PowerPoint Presentation</vt:lpstr>
      <vt:lpstr>President’s Report Sumithra Mandrekar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SCT Conduct Policy</vt:lpstr>
      <vt:lpstr>Communications Committee</vt:lpstr>
      <vt:lpstr>SCT Website</vt:lpstr>
      <vt:lpstr>Communications Committee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Annual Business Meeting</dc:title>
  <dc:creator>tdiggs</dc:creator>
  <cp:lastModifiedBy>Tech Team</cp:lastModifiedBy>
  <cp:revision>680</cp:revision>
  <cp:lastPrinted>2019-05-15T17:52:55Z</cp:lastPrinted>
  <dcterms:created xsi:type="dcterms:W3CDTF">2017-04-20T14:29:56Z</dcterms:created>
  <dcterms:modified xsi:type="dcterms:W3CDTF">2019-05-19T19:19:48Z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0x0101006DE8F4CB36A4624086990735051B20C4</vt:lpwstr>
  </property>
</Properties>
</file>